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embeddedFontLst>
    <p:embeddedFont>
      <p:font typeface="Aldrich" panose="02020500000000000000" charset="0"/>
      <p:regular r:id="rId39"/>
    </p:embeddedFont>
    <p:embeddedFont>
      <p:font typeface="Lato" panose="020F0502020204030203" pitchFamily="34" charset="0"/>
      <p:regular r:id="rId40"/>
      <p:bold r:id="rId41"/>
      <p:italic r:id="rId42"/>
      <p:boldItalic r:id="rId43"/>
    </p:embeddedFont>
    <p:embeddedFont>
      <p:font typeface="Open Sans" panose="020B0606030504020204" pitchFamily="34" charset="0"/>
      <p:regular r:id="rId44"/>
      <p:bold r:id="rId45"/>
      <p:italic r:id="rId46"/>
      <p:boldItalic r:id="rId47"/>
    </p:embeddedFont>
    <p:embeddedFont>
      <p:font typeface="Raleway" pitchFamily="2" charset="0"/>
      <p:regular r:id="rId48"/>
      <p:bold r:id="rId49"/>
      <p:italic r:id="rId50"/>
      <p:boldItalic r:id="rId51"/>
    </p:embeddedFont>
    <p:embeddedFont>
      <p:font typeface="Roboto" panose="02000000000000000000" pitchFamily="2" charset="0"/>
      <p:regular r:id="rId52"/>
      <p:bold r:id="rId53"/>
      <p:italic r:id="rId54"/>
      <p:boldItalic r:id="rId55"/>
    </p:embeddedFont>
    <p:embeddedFont>
      <p:font typeface="Verdana" panose="020B0604030504040204" pitchFamily="3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68AF379-0FE2-4CC7-8F7C-6E6DABBDACD6}">
  <a:tblStyle styleId="{068AF379-0FE2-4CC7-8F7C-6E6DABBDACD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49A722F-7264-4F24-8614-20020FA1E65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6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3.fntdata"/><Relationship Id="rId54" Type="http://schemas.openxmlformats.org/officeDocument/2006/relationships/font" Target="fonts/font16.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font" Target="fonts/font19.fntdata"/><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font" Target="fonts/font2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27deeb45869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27deeb45869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26f11a9ec1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26f11a9ec1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50000"/>
              </a:lnSpc>
              <a:spcBef>
                <a:spcPts val="1200"/>
              </a:spcBef>
              <a:spcAft>
                <a:spcPts val="0"/>
              </a:spcAft>
              <a:buClr>
                <a:schemeClr val="dk1"/>
              </a:buClr>
              <a:buSzPts val="1100"/>
              <a:buFont typeface="Arial"/>
              <a:buNone/>
            </a:pPr>
            <a:r>
              <a:rPr lang="en" sz="1200" b="1">
                <a:solidFill>
                  <a:srgbClr val="ECECEC"/>
                </a:solidFill>
                <a:highlight>
                  <a:srgbClr val="212121"/>
                </a:highlight>
                <a:latin typeface="Roboto"/>
                <a:ea typeface="Roboto"/>
                <a:cs typeface="Roboto"/>
                <a:sym typeface="Roboto"/>
              </a:rPr>
              <a:t>a. 數據處理延遲</a:t>
            </a:r>
            <a:endParaRPr sz="1200" b="1">
              <a:solidFill>
                <a:srgbClr val="ECECEC"/>
              </a:solidFill>
              <a:highlight>
                <a:srgbClr val="212121"/>
              </a:highlight>
              <a:latin typeface="Roboto"/>
              <a:ea typeface="Roboto"/>
              <a:cs typeface="Roboto"/>
              <a:sym typeface="Roboto"/>
            </a:endParaRPr>
          </a:p>
          <a:p>
            <a:pPr marL="0" lvl="0" indent="0" algn="l" rtl="0">
              <a:lnSpc>
                <a:spcPct val="115000"/>
              </a:lnSpc>
              <a:spcBef>
                <a:spcPts val="200"/>
              </a:spcBef>
              <a:spcAft>
                <a:spcPts val="0"/>
              </a:spcAft>
              <a:buClr>
                <a:schemeClr val="dk1"/>
              </a:buClr>
              <a:buSzPts val="1100"/>
              <a:buFont typeface="Arial"/>
              <a:buNone/>
            </a:pPr>
            <a:r>
              <a:rPr lang="en" sz="1200">
                <a:solidFill>
                  <a:srgbClr val="ECECEC"/>
                </a:solidFill>
                <a:highlight>
                  <a:srgbClr val="212121"/>
                </a:highlight>
                <a:latin typeface="Roboto"/>
                <a:ea typeface="Roboto"/>
                <a:cs typeface="Roboto"/>
                <a:sym typeface="Roboto"/>
              </a:rPr>
              <a:t>沒有 Kafka 這樣的高效流處理工具，許多實時數據處理的場景將面臨數據處理速度慢、延遲高的問題，這可能對需要快速響應的業務造成負面影響。</a:t>
            </a:r>
            <a:endParaRPr sz="1200">
              <a:solidFill>
                <a:srgbClr val="ECECEC"/>
              </a:solidFill>
              <a:highlight>
                <a:srgbClr val="212121"/>
              </a:highlight>
              <a:latin typeface="Roboto"/>
              <a:ea typeface="Roboto"/>
              <a:cs typeface="Roboto"/>
              <a:sym typeface="Roboto"/>
            </a:endParaRPr>
          </a:p>
          <a:p>
            <a:pPr marL="0" lvl="0" indent="0" algn="l" rtl="0">
              <a:spcBef>
                <a:spcPts val="1500"/>
              </a:spcBef>
              <a:spcAft>
                <a:spcPts val="0"/>
              </a:spcAft>
              <a:buNone/>
            </a:pPr>
            <a:r>
              <a:rPr lang="en" sz="1200">
                <a:solidFill>
                  <a:schemeClr val="dk1"/>
                </a:solidFill>
                <a:highlight>
                  <a:srgbClr val="444654"/>
                </a:highlight>
              </a:rPr>
              <a:t>监控和分析能力受限</a:t>
            </a:r>
            <a:r>
              <a:rPr lang="en" sz="1200">
                <a:solidFill>
                  <a:srgbClr val="D1D5DB"/>
                </a:solidFill>
                <a:highlight>
                  <a:srgbClr val="444654"/>
                </a:highlight>
              </a:rPr>
              <a:t>：Kafka 作为日志收集和网站活动跟踪的重要工具，缺少它可能导致监控和分析能力受限，难以及时发现和解决问题，影响用户体验和业务决策</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457200" lvl="0" indent="-304800" algn="l" rtl="0">
              <a:lnSpc>
                <a:spcPct val="115000"/>
              </a:lnSpc>
              <a:spcBef>
                <a:spcPts val="600"/>
              </a:spcBef>
              <a:spcAft>
                <a:spcPts val="0"/>
              </a:spcAft>
              <a:buClr>
                <a:srgbClr val="D1D5DB"/>
              </a:buClr>
              <a:buSzPts val="1200"/>
              <a:buChar char="●"/>
            </a:pPr>
            <a:r>
              <a:rPr lang="en" sz="1200">
                <a:solidFill>
                  <a:srgbClr val="D1D5DB"/>
                </a:solidFill>
                <a:highlight>
                  <a:srgbClr val="444654"/>
                </a:highlight>
              </a:rPr>
              <a:t>数据丢失风险增大：Kafka 提供高可靠性的数据存储和传输机制。缺少 Kafka，系统在面对网络问题、服务宕机等异常情况时，数据丢失的风险会增大。</a:t>
            </a:r>
            <a:endParaRPr sz="1200">
              <a:solidFill>
                <a:srgbClr val="D1D5DB"/>
              </a:solidFill>
              <a:highlight>
                <a:srgbClr val="444654"/>
              </a:highlight>
            </a:endParaRPr>
          </a:p>
          <a:p>
            <a:pPr marL="0" lvl="0" indent="0" algn="l" rtl="0">
              <a:lnSpc>
                <a:spcPct val="150000"/>
              </a:lnSpc>
              <a:spcBef>
                <a:spcPts val="2100"/>
              </a:spcBef>
              <a:spcAft>
                <a:spcPts val="0"/>
              </a:spcAft>
              <a:buNone/>
            </a:pPr>
            <a:r>
              <a:rPr lang="en" sz="1200" b="1">
                <a:solidFill>
                  <a:srgbClr val="ECECEC"/>
                </a:solidFill>
                <a:highlight>
                  <a:srgbClr val="212121"/>
                </a:highlight>
                <a:latin typeface="Roboto"/>
                <a:ea typeface="Roboto"/>
                <a:cs typeface="Roboto"/>
                <a:sym typeface="Roboto"/>
              </a:rPr>
              <a:t>. 擴展困難</a:t>
            </a:r>
            <a:endParaRPr sz="1200" b="1">
              <a:solidFill>
                <a:srgbClr val="ECECEC"/>
              </a:solidFill>
              <a:highlight>
                <a:srgbClr val="212121"/>
              </a:highlight>
              <a:latin typeface="Roboto"/>
              <a:ea typeface="Roboto"/>
              <a:cs typeface="Roboto"/>
              <a:sym typeface="Roboto"/>
            </a:endParaRPr>
          </a:p>
          <a:p>
            <a:pPr marL="0" lvl="0" indent="0" algn="l" rtl="0">
              <a:lnSpc>
                <a:spcPct val="115000"/>
              </a:lnSpc>
              <a:spcBef>
                <a:spcPts val="200"/>
              </a:spcBef>
              <a:spcAft>
                <a:spcPts val="0"/>
              </a:spcAft>
              <a:buNone/>
            </a:pPr>
            <a:r>
              <a:rPr lang="en" sz="1200">
                <a:solidFill>
                  <a:srgbClr val="ECECEC"/>
                </a:solidFill>
                <a:highlight>
                  <a:srgbClr val="212121"/>
                </a:highlight>
                <a:latin typeface="Roboto"/>
                <a:ea typeface="Roboto"/>
                <a:cs typeface="Roboto"/>
                <a:sym typeface="Roboto"/>
              </a:rPr>
              <a:t>在大數據時代，業務迅速增長時需要快速擴展系統能力。缺少 Kafka 這種支持水平擴展的平台，擴展現有系統將變得更加困難和成本昂貴。</a:t>
            </a:r>
            <a:endParaRPr sz="1200">
              <a:solidFill>
                <a:srgbClr val="ECECEC"/>
              </a:solidFill>
              <a:highlight>
                <a:srgbClr val="212121"/>
              </a:highlight>
              <a:latin typeface="Roboto"/>
              <a:ea typeface="Roboto"/>
              <a:cs typeface="Roboto"/>
              <a:sym typeface="Roboto"/>
            </a:endParaRPr>
          </a:p>
          <a:p>
            <a:pPr marL="0" lvl="0" indent="0" algn="l" rtl="0">
              <a:lnSpc>
                <a:spcPct val="150000"/>
              </a:lnSpc>
              <a:spcBef>
                <a:spcPts val="1500"/>
              </a:spcBef>
              <a:spcAft>
                <a:spcPts val="0"/>
              </a:spcAft>
              <a:buClr>
                <a:schemeClr val="dk1"/>
              </a:buClr>
              <a:buSzPts val="1100"/>
              <a:buFont typeface="Arial"/>
              <a:buNone/>
            </a:pPr>
            <a:r>
              <a:rPr lang="en" sz="1200" b="1">
                <a:solidFill>
                  <a:srgbClr val="ECECEC"/>
                </a:solidFill>
                <a:highlight>
                  <a:srgbClr val="212121"/>
                </a:highlight>
                <a:latin typeface="Roboto"/>
                <a:ea typeface="Roboto"/>
                <a:cs typeface="Roboto"/>
                <a:sym typeface="Roboto"/>
              </a:rPr>
              <a:t>b. 系統脆弱</a:t>
            </a:r>
            <a:endParaRPr sz="1200" b="1">
              <a:solidFill>
                <a:srgbClr val="ECECEC"/>
              </a:solidFill>
              <a:highlight>
                <a:srgbClr val="212121"/>
              </a:highlight>
              <a:latin typeface="Roboto"/>
              <a:ea typeface="Roboto"/>
              <a:cs typeface="Roboto"/>
              <a:sym typeface="Roboto"/>
            </a:endParaRPr>
          </a:p>
          <a:p>
            <a:pPr marL="0" lvl="0" indent="0" algn="l" rtl="0">
              <a:lnSpc>
                <a:spcPct val="115000"/>
              </a:lnSpc>
              <a:spcBef>
                <a:spcPts val="200"/>
              </a:spcBef>
              <a:spcAft>
                <a:spcPts val="0"/>
              </a:spcAft>
              <a:buClr>
                <a:schemeClr val="dk1"/>
              </a:buClr>
              <a:buSzPts val="1100"/>
              <a:buFont typeface="Arial"/>
              <a:buNone/>
            </a:pPr>
            <a:r>
              <a:rPr lang="en" sz="1200">
                <a:solidFill>
                  <a:srgbClr val="ECECEC"/>
                </a:solidFill>
                <a:highlight>
                  <a:srgbClr val="212121"/>
                </a:highlight>
                <a:latin typeface="Roboto"/>
                <a:ea typeface="Roboto"/>
                <a:cs typeface="Roboto"/>
                <a:sym typeface="Roboto"/>
              </a:rPr>
              <a:t>在沒有有效的消息中間件支持下，系統間直接依賴可能導致整體架構脆弱，一個服務的故障可能影響到整個系統的運行。</a:t>
            </a:r>
            <a:endParaRPr sz="1200">
              <a:solidFill>
                <a:srgbClr val="ECECEC"/>
              </a:solidFill>
              <a:highlight>
                <a:srgbClr val="212121"/>
              </a:highlight>
              <a:latin typeface="Roboto"/>
              <a:ea typeface="Roboto"/>
              <a:cs typeface="Roboto"/>
              <a:sym typeface="Roboto"/>
            </a:endParaRPr>
          </a:p>
          <a:p>
            <a:pPr marL="0" lvl="0" indent="0" algn="l" rtl="0">
              <a:lnSpc>
                <a:spcPct val="115000"/>
              </a:lnSpc>
              <a:spcBef>
                <a:spcPts val="1500"/>
              </a:spcBef>
              <a:spcAft>
                <a:spcPts val="0"/>
              </a:spcAft>
              <a:buNone/>
            </a:pPr>
            <a:endParaRPr sz="1200">
              <a:solidFill>
                <a:srgbClr val="D1D5DB"/>
              </a:solidFill>
              <a:highlight>
                <a:srgbClr val="444654"/>
              </a:highlight>
            </a:endParaRPr>
          </a:p>
          <a:p>
            <a:pPr marL="0" lvl="0" indent="0" algn="l" rtl="0">
              <a:spcBef>
                <a:spcPts val="2100"/>
              </a:spcBef>
              <a:spcAft>
                <a:spcPts val="0"/>
              </a:spcAft>
              <a:buNone/>
            </a:pPr>
            <a:endParaRPr sz="1200">
              <a:solidFill>
                <a:srgbClr val="D1D5DB"/>
              </a:solidFill>
              <a:highlight>
                <a:srgbClr val="444654"/>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2ce3be4a0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2ce3be4a05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2ce3be4a05f_2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2ce3be4a05f_2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2ce3be4a05f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2ce3be4a05f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2ce3be4a05f_4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2ce3be4a05f_4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ce3be4a05f_3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ce3be4a05f_3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sequenceDiagram</a:t>
            </a:r>
            <a:endParaRPr/>
          </a:p>
          <a:p>
            <a:pPr marL="0" lvl="0" indent="0" algn="l" rtl="0">
              <a:spcBef>
                <a:spcPts val="0"/>
              </a:spcBef>
              <a:spcAft>
                <a:spcPts val="0"/>
              </a:spcAft>
              <a:buClr>
                <a:schemeClr val="dk1"/>
              </a:buClr>
              <a:buSzPts val="1100"/>
              <a:buFont typeface="Arial"/>
              <a:buNone/>
            </a:pPr>
            <a:r>
              <a:rPr lang="en"/>
              <a:t>    participant Producer</a:t>
            </a:r>
            <a:endParaRPr/>
          </a:p>
          <a:p>
            <a:pPr marL="0" lvl="0" indent="0" algn="l" rtl="0">
              <a:spcBef>
                <a:spcPts val="0"/>
              </a:spcBef>
              <a:spcAft>
                <a:spcPts val="0"/>
              </a:spcAft>
              <a:buClr>
                <a:schemeClr val="dk1"/>
              </a:buClr>
              <a:buSzPts val="1100"/>
              <a:buFont typeface="Arial"/>
              <a:buNone/>
            </a:pPr>
            <a:r>
              <a:rPr lang="en"/>
              <a:t>    participant LeaderBroker as Leader Broker</a:t>
            </a:r>
            <a:endParaRPr/>
          </a:p>
          <a:p>
            <a:pPr marL="0" lvl="0" indent="0" algn="l" rtl="0">
              <a:spcBef>
                <a:spcPts val="0"/>
              </a:spcBef>
              <a:spcAft>
                <a:spcPts val="0"/>
              </a:spcAft>
              <a:buClr>
                <a:schemeClr val="dk1"/>
              </a:buClr>
              <a:buSzPts val="1100"/>
              <a:buFont typeface="Arial"/>
              <a:buNone/>
            </a:pPr>
            <a:r>
              <a:rPr lang="en"/>
              <a:t>    participant FollowerBroker as Follower Broker</a:t>
            </a:r>
            <a:endParaRPr/>
          </a:p>
          <a:p>
            <a:pPr marL="0" lvl="0" indent="0" algn="l" rtl="0">
              <a:spcBef>
                <a:spcPts val="0"/>
              </a:spcBef>
              <a:spcAft>
                <a:spcPts val="0"/>
              </a:spcAft>
              <a:buClr>
                <a:schemeClr val="dk1"/>
              </a:buClr>
              <a:buSzPts val="1100"/>
              <a:buFont typeface="Arial"/>
              <a:buNone/>
            </a:pPr>
            <a:r>
              <a:rPr lang="en"/>
              <a:t>    participant Consumer</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    Producer-&gt;&gt;+LeaderBroker: Publish message to Topic</a:t>
            </a:r>
            <a:endParaRPr/>
          </a:p>
          <a:p>
            <a:pPr marL="0" lvl="0" indent="0" algn="l" rtl="0">
              <a:spcBef>
                <a:spcPts val="0"/>
              </a:spcBef>
              <a:spcAft>
                <a:spcPts val="0"/>
              </a:spcAft>
              <a:buClr>
                <a:schemeClr val="dk1"/>
              </a:buClr>
              <a:buSzPts val="1100"/>
              <a:buFont typeface="Arial"/>
              <a:buNone/>
            </a:pPr>
            <a:r>
              <a:rPr lang="en"/>
              <a:t>    LeaderBroker--&gt;&gt;+FollowerBroker: Replicate message</a:t>
            </a:r>
            <a:endParaRPr/>
          </a:p>
          <a:p>
            <a:pPr marL="0" lvl="0" indent="0" algn="l" rtl="0">
              <a:spcBef>
                <a:spcPts val="0"/>
              </a:spcBef>
              <a:spcAft>
                <a:spcPts val="0"/>
              </a:spcAft>
              <a:buClr>
                <a:schemeClr val="dk1"/>
              </a:buClr>
              <a:buSzPts val="1100"/>
              <a:buFont typeface="Arial"/>
              <a:buNone/>
            </a:pPr>
            <a:r>
              <a:rPr lang="en"/>
              <a:t>    FollowerBroker--&gt;&gt;-LeaderBroker: Acknowledgement</a:t>
            </a:r>
            <a:endParaRPr/>
          </a:p>
          <a:p>
            <a:pPr marL="0" lvl="0" indent="0" algn="l" rtl="0">
              <a:spcBef>
                <a:spcPts val="0"/>
              </a:spcBef>
              <a:spcAft>
                <a:spcPts val="0"/>
              </a:spcAft>
              <a:buClr>
                <a:schemeClr val="dk1"/>
              </a:buClr>
              <a:buSzPts val="1100"/>
              <a:buFont typeface="Arial"/>
              <a:buNone/>
            </a:pPr>
            <a:r>
              <a:rPr lang="en"/>
              <a:t>    LeaderBroker--&gt;&gt;-Producer: Confirm message published</a:t>
            </a:r>
            <a:endParaRPr/>
          </a:p>
          <a:p>
            <a:pPr marL="0" lvl="0" indent="0" algn="l" rtl="0">
              <a:spcBef>
                <a:spcPts val="0"/>
              </a:spcBef>
              <a:spcAft>
                <a:spcPts val="0"/>
              </a:spcAft>
              <a:buClr>
                <a:schemeClr val="dk1"/>
              </a:buClr>
              <a:buSzPts val="1100"/>
              <a:buFont typeface="Arial"/>
              <a:buNone/>
            </a:pPr>
            <a:r>
              <a:rPr lang="en"/>
              <a:t>    Consumer-&gt;&gt;+LeaderBroker: Subscribe to Topic</a:t>
            </a:r>
            <a:endParaRPr/>
          </a:p>
          <a:p>
            <a:pPr marL="0" lvl="0" indent="0" algn="l" rtl="0">
              <a:spcBef>
                <a:spcPts val="0"/>
              </a:spcBef>
              <a:spcAft>
                <a:spcPts val="0"/>
              </a:spcAft>
              <a:buClr>
                <a:schemeClr val="dk1"/>
              </a:buClr>
              <a:buSzPts val="1100"/>
              <a:buFont typeface="Arial"/>
              <a:buNone/>
            </a:pPr>
            <a:r>
              <a:rPr lang="en"/>
              <a:t>    LeaderBroker--&gt;&gt;-Consumer: Send new message</a:t>
            </a:r>
            <a:endParaRPr/>
          </a:p>
          <a:p>
            <a:pPr marL="0" lvl="0" indent="0" algn="l" rtl="0">
              <a:spcBef>
                <a:spcPts val="0"/>
              </a:spcBef>
              <a:spcAft>
                <a:spcPts val="0"/>
              </a:spcAft>
              <a:buClr>
                <a:schemeClr val="dk1"/>
              </a:buClr>
              <a:buSzPts val="1100"/>
              <a:buFont typeface="Arial"/>
              <a:buNone/>
            </a:pPr>
            <a:r>
              <a:rPr lang="en"/>
              <a:t>    Consumer-&gt;&gt;Consumer: Process message</a:t>
            </a:r>
            <a:endParaRPr/>
          </a:p>
          <a:p>
            <a:pPr marL="0" lvl="0" indent="0" algn="l" rtl="0">
              <a:spcBef>
                <a:spcPts val="0"/>
              </a:spcBef>
              <a:spcAft>
                <a:spcPts val="0"/>
              </a:spcAft>
              <a:buClr>
                <a:schemeClr val="dk1"/>
              </a:buClr>
              <a:buSzPts val="1100"/>
              <a:buFont typeface="Arial"/>
              <a:buNone/>
            </a:pPr>
            <a:r>
              <a:rPr lang="en"/>
              <a:t>    Consumer-&gt;&gt;+LeaderBroker: Commit offset</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2ce3be4a05f_3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2ce3be4a05f_3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2ce3be4a05f_3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2ce3be4a05f_3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sequenceDiagram</a:t>
            </a:r>
            <a:endParaRPr/>
          </a:p>
          <a:p>
            <a:pPr marL="0" lvl="0" indent="0" algn="l" rtl="0">
              <a:spcBef>
                <a:spcPts val="0"/>
              </a:spcBef>
              <a:spcAft>
                <a:spcPts val="0"/>
              </a:spcAft>
              <a:buClr>
                <a:schemeClr val="dk1"/>
              </a:buClr>
              <a:buSzPts val="1100"/>
              <a:buFont typeface="Arial"/>
              <a:buNone/>
            </a:pPr>
            <a:r>
              <a:rPr lang="en"/>
              <a:t>    participant RiderApp as Rider App</a:t>
            </a:r>
            <a:endParaRPr/>
          </a:p>
          <a:p>
            <a:pPr marL="0" lvl="0" indent="0" algn="l" rtl="0">
              <a:spcBef>
                <a:spcPts val="0"/>
              </a:spcBef>
              <a:spcAft>
                <a:spcPts val="0"/>
              </a:spcAft>
              <a:buClr>
                <a:schemeClr val="dk1"/>
              </a:buClr>
              <a:buSzPts val="1100"/>
              <a:buFont typeface="Arial"/>
              <a:buNone/>
            </a:pPr>
            <a:r>
              <a:rPr lang="en"/>
              <a:t>    participant RideMatchingService as Ride Matching Service</a:t>
            </a:r>
            <a:endParaRPr/>
          </a:p>
          <a:p>
            <a:pPr marL="0" lvl="0" indent="0" algn="l" rtl="0">
              <a:spcBef>
                <a:spcPts val="0"/>
              </a:spcBef>
              <a:spcAft>
                <a:spcPts val="0"/>
              </a:spcAft>
              <a:buClr>
                <a:schemeClr val="dk1"/>
              </a:buClr>
              <a:buSzPts val="1100"/>
              <a:buFont typeface="Arial"/>
              <a:buNone/>
            </a:pPr>
            <a:r>
              <a:rPr lang="en"/>
              <a:t>    participant DriverApp as Driver App</a:t>
            </a:r>
            <a:endParaRPr/>
          </a:p>
          <a:p>
            <a:pPr marL="0" lvl="0" indent="0" algn="l" rtl="0">
              <a:spcBef>
                <a:spcPts val="0"/>
              </a:spcBef>
              <a:spcAft>
                <a:spcPts val="0"/>
              </a:spcAft>
              <a:buClr>
                <a:schemeClr val="dk1"/>
              </a:buClr>
              <a:buSzPts val="1100"/>
              <a:buFont typeface="Arial"/>
              <a:buNone/>
            </a:pPr>
            <a:r>
              <a:rPr lang="en"/>
              <a:t>    participant RideStatusService as Ride Status Service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    RiderApp-&gt;&gt;+RideMatchingService: Request a ride</a:t>
            </a:r>
            <a:endParaRPr/>
          </a:p>
          <a:p>
            <a:pPr marL="0" lvl="0" indent="0" algn="l" rtl="0">
              <a:spcBef>
                <a:spcPts val="0"/>
              </a:spcBef>
              <a:spcAft>
                <a:spcPts val="0"/>
              </a:spcAft>
              <a:buClr>
                <a:schemeClr val="dk1"/>
              </a:buClr>
              <a:buSzPts val="1100"/>
              <a:buFont typeface="Arial"/>
              <a:buNone/>
            </a:pPr>
            <a:r>
              <a:rPr lang="en"/>
              <a:t>    RideMatchingService-&gt;&gt;+DriverApp: Notify drivers about ride request</a:t>
            </a:r>
            <a:endParaRPr/>
          </a:p>
          <a:p>
            <a:pPr marL="0" lvl="0" indent="0" algn="l" rtl="0">
              <a:spcBef>
                <a:spcPts val="0"/>
              </a:spcBef>
              <a:spcAft>
                <a:spcPts val="0"/>
              </a:spcAft>
              <a:buClr>
                <a:schemeClr val="dk1"/>
              </a:buClr>
              <a:buSzPts val="1100"/>
              <a:buFont typeface="Arial"/>
              <a:buNone/>
            </a:pPr>
            <a:r>
              <a:rPr lang="en"/>
              <a:t>    DriverApp--&gt;&gt;-RideMatchingService: Accept ride request</a:t>
            </a:r>
            <a:endParaRPr/>
          </a:p>
          <a:p>
            <a:pPr marL="0" lvl="0" indent="0" algn="l" rtl="0">
              <a:spcBef>
                <a:spcPts val="0"/>
              </a:spcBef>
              <a:spcAft>
                <a:spcPts val="0"/>
              </a:spcAft>
              <a:buClr>
                <a:schemeClr val="dk1"/>
              </a:buClr>
              <a:buSzPts val="1100"/>
              <a:buFont typeface="Arial"/>
              <a:buNone/>
            </a:pPr>
            <a:r>
              <a:rPr lang="en"/>
              <a:t>    RideMatchingService--&gt;&gt;-RiderApp: Confirm driver match</a:t>
            </a:r>
            <a:endParaRPr/>
          </a:p>
          <a:p>
            <a:pPr marL="0" lvl="0" indent="0" algn="l" rtl="0">
              <a:spcBef>
                <a:spcPts val="0"/>
              </a:spcBef>
              <a:spcAft>
                <a:spcPts val="0"/>
              </a:spcAft>
              <a:buClr>
                <a:schemeClr val="dk1"/>
              </a:buClr>
              <a:buSzPts val="1100"/>
              <a:buFont typeface="Arial"/>
              <a:buNone/>
            </a:pPr>
            <a:r>
              <a:rPr lang="en"/>
              <a:t>    DriverApp-&gt;&gt;+RideStatusService: Update location</a:t>
            </a:r>
            <a:endParaRPr/>
          </a:p>
          <a:p>
            <a:pPr marL="0" lvl="0" indent="0" algn="l" rtl="0">
              <a:spcBef>
                <a:spcPts val="0"/>
              </a:spcBef>
              <a:spcAft>
                <a:spcPts val="0"/>
              </a:spcAft>
              <a:buClr>
                <a:schemeClr val="dk1"/>
              </a:buClr>
              <a:buSzPts val="1100"/>
              <a:buFont typeface="Arial"/>
              <a:buNone/>
            </a:pPr>
            <a:r>
              <a:rPr lang="en"/>
              <a:t>    RideStatusService--&gt;&gt;-RiderApp: Update driver's ETA</a:t>
            </a:r>
            <a:endParaRPr/>
          </a:p>
          <a:p>
            <a:pPr marL="0" lvl="0" indent="0" algn="l" rtl="0">
              <a:spcBef>
                <a:spcPts val="0"/>
              </a:spcBef>
              <a:spcAft>
                <a:spcPts val="0"/>
              </a:spcAft>
              <a:buClr>
                <a:schemeClr val="dk1"/>
              </a:buClr>
              <a:buSzPts val="1100"/>
              <a:buFont typeface="Arial"/>
              <a:buNone/>
            </a:pPr>
            <a:r>
              <a:rPr lang="en"/>
              <a:t>    RiderApp-&gt;&gt;RiderApp: Update UI with driver's ETA</a:t>
            </a:r>
            <a:endParaRPr/>
          </a:p>
          <a:p>
            <a:pPr marL="0" lvl="0" indent="0" algn="l" rtl="0">
              <a:spcBef>
                <a:spcPts val="0"/>
              </a:spcBef>
              <a:spcAft>
                <a:spcPts val="0"/>
              </a:spcAft>
              <a:buClr>
                <a:schemeClr val="dk1"/>
              </a:buClr>
              <a:buSzPts val="1100"/>
              <a:buFont typeface="Arial"/>
              <a:buNone/>
            </a:pPr>
            <a:r>
              <a:rPr lang="en"/>
              <a:t>    RiderApp-&gt;&gt;+RideStatusService: Mark ride as started</a:t>
            </a:r>
            <a:endParaRPr/>
          </a:p>
          <a:p>
            <a:pPr marL="0" lvl="0" indent="0" algn="l" rtl="0">
              <a:spcBef>
                <a:spcPts val="0"/>
              </a:spcBef>
              <a:spcAft>
                <a:spcPts val="0"/>
              </a:spcAft>
              <a:buClr>
                <a:schemeClr val="dk1"/>
              </a:buClr>
              <a:buSzPts val="1100"/>
              <a:buFont typeface="Arial"/>
              <a:buNone/>
            </a:pPr>
            <a:r>
              <a:rPr lang="en"/>
              <a:t>    DriverApp-&gt;&gt;RideStatusService: Update location periodically</a:t>
            </a:r>
            <a:endParaRPr/>
          </a:p>
          <a:p>
            <a:pPr marL="0" lvl="0" indent="0" algn="l" rtl="0">
              <a:spcBef>
                <a:spcPts val="0"/>
              </a:spcBef>
              <a:spcAft>
                <a:spcPts val="0"/>
              </a:spcAft>
              <a:buClr>
                <a:schemeClr val="dk1"/>
              </a:buClr>
              <a:buSzPts val="1100"/>
              <a:buFont typeface="Arial"/>
              <a:buNone/>
            </a:pPr>
            <a:r>
              <a:rPr lang="en"/>
              <a:t>    RiderApp-&gt;&gt;+RideStatusService: Mark ride as completed</a:t>
            </a:r>
            <a:endParaRPr/>
          </a:p>
          <a:p>
            <a:pPr marL="0" lvl="0" indent="0" algn="l" rtl="0">
              <a:spcBef>
                <a:spcPts val="0"/>
              </a:spcBef>
              <a:spcAft>
                <a:spcPts val="0"/>
              </a:spcAft>
              <a:buClr>
                <a:schemeClr val="dk1"/>
              </a:buClr>
              <a:buSzPts val="1100"/>
              <a:buFont typeface="Arial"/>
              <a:buNone/>
            </a:pPr>
            <a:r>
              <a:rPr lang="en"/>
              <a:t>    RideStatusService--&gt;&gt;-DriverApp: Notify ride completion</a:t>
            </a:r>
            <a:endParaRPr/>
          </a:p>
          <a:p>
            <a:pPr marL="0" lvl="0" indent="0" algn="l" rtl="0">
              <a:spcBef>
                <a:spcPts val="0"/>
              </a:spcBef>
              <a:spcAft>
                <a:spcPts val="0"/>
              </a:spcAft>
              <a:buClr>
                <a:schemeClr val="dk1"/>
              </a:buClr>
              <a:buSzPts val="1100"/>
              <a:buFont typeface="Arial"/>
              <a:buNone/>
            </a:pPr>
            <a:r>
              <a:rPr lang="en"/>
              <a:t>    DriverApp-&gt;&gt;DriverApp: Process end of ride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2ce3be4a05f_4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2ce3be4a05f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sequenceDiagram</a:t>
            </a:r>
            <a:endParaRPr/>
          </a:p>
          <a:p>
            <a:pPr marL="0" lvl="0" indent="0" algn="l" rtl="0">
              <a:spcBef>
                <a:spcPts val="0"/>
              </a:spcBef>
              <a:spcAft>
                <a:spcPts val="0"/>
              </a:spcAft>
              <a:buClr>
                <a:schemeClr val="dk1"/>
              </a:buClr>
              <a:buSzPts val="1100"/>
              <a:buFont typeface="Arial"/>
              <a:buNone/>
            </a:pPr>
            <a:r>
              <a:rPr lang="en"/>
              <a:t>    participant RiderApp as Rider App</a:t>
            </a:r>
            <a:endParaRPr/>
          </a:p>
          <a:p>
            <a:pPr marL="0" lvl="0" indent="0" algn="l" rtl="0">
              <a:spcBef>
                <a:spcPts val="0"/>
              </a:spcBef>
              <a:spcAft>
                <a:spcPts val="0"/>
              </a:spcAft>
              <a:buClr>
                <a:schemeClr val="dk1"/>
              </a:buClr>
              <a:buSzPts val="1100"/>
              <a:buFont typeface="Arial"/>
              <a:buNone/>
            </a:pPr>
            <a:r>
              <a:rPr lang="en"/>
              <a:t>    participant RideMatchingService as Ride Matching Service</a:t>
            </a:r>
            <a:endParaRPr/>
          </a:p>
          <a:p>
            <a:pPr marL="0" lvl="0" indent="0" algn="l" rtl="0">
              <a:spcBef>
                <a:spcPts val="0"/>
              </a:spcBef>
              <a:spcAft>
                <a:spcPts val="0"/>
              </a:spcAft>
              <a:buClr>
                <a:schemeClr val="dk1"/>
              </a:buClr>
              <a:buSzPts val="1100"/>
              <a:buFont typeface="Arial"/>
              <a:buNone/>
            </a:pPr>
            <a:r>
              <a:rPr lang="en"/>
              <a:t>    participant DriverApp as Driver App</a:t>
            </a:r>
            <a:endParaRPr/>
          </a:p>
          <a:p>
            <a:pPr marL="0" lvl="0" indent="0" algn="l" rtl="0">
              <a:spcBef>
                <a:spcPts val="0"/>
              </a:spcBef>
              <a:spcAft>
                <a:spcPts val="0"/>
              </a:spcAft>
              <a:buClr>
                <a:schemeClr val="dk1"/>
              </a:buClr>
              <a:buSzPts val="1100"/>
              <a:buFont typeface="Arial"/>
              <a:buNone/>
            </a:pPr>
            <a:r>
              <a:rPr lang="en"/>
              <a:t>    participant RideStatusService as Ride Status Service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    RiderApp-&gt;&gt;+RideMatchingService: Request a ride</a:t>
            </a:r>
            <a:endParaRPr/>
          </a:p>
          <a:p>
            <a:pPr marL="0" lvl="0" indent="0" algn="l" rtl="0">
              <a:spcBef>
                <a:spcPts val="0"/>
              </a:spcBef>
              <a:spcAft>
                <a:spcPts val="0"/>
              </a:spcAft>
              <a:buClr>
                <a:schemeClr val="dk1"/>
              </a:buClr>
              <a:buSzPts val="1100"/>
              <a:buFont typeface="Arial"/>
              <a:buNone/>
            </a:pPr>
            <a:r>
              <a:rPr lang="en"/>
              <a:t>    RideMatchingService-&gt;&gt;+DriverApp: Notify drivers about ride request</a:t>
            </a:r>
            <a:endParaRPr/>
          </a:p>
          <a:p>
            <a:pPr marL="0" lvl="0" indent="0" algn="l" rtl="0">
              <a:spcBef>
                <a:spcPts val="0"/>
              </a:spcBef>
              <a:spcAft>
                <a:spcPts val="0"/>
              </a:spcAft>
              <a:buClr>
                <a:schemeClr val="dk1"/>
              </a:buClr>
              <a:buSzPts val="1100"/>
              <a:buFont typeface="Arial"/>
              <a:buNone/>
            </a:pPr>
            <a:r>
              <a:rPr lang="en"/>
              <a:t>    DriverApp--&gt;&gt;-RideMatchingService: Accept ride request</a:t>
            </a:r>
            <a:endParaRPr/>
          </a:p>
          <a:p>
            <a:pPr marL="0" lvl="0" indent="0" algn="l" rtl="0">
              <a:spcBef>
                <a:spcPts val="0"/>
              </a:spcBef>
              <a:spcAft>
                <a:spcPts val="0"/>
              </a:spcAft>
              <a:buClr>
                <a:schemeClr val="dk1"/>
              </a:buClr>
              <a:buSzPts val="1100"/>
              <a:buFont typeface="Arial"/>
              <a:buNone/>
            </a:pPr>
            <a:r>
              <a:rPr lang="en"/>
              <a:t>    RideMatchingService--&gt;&gt;-RiderApp: Confirm driver match</a:t>
            </a:r>
            <a:endParaRPr/>
          </a:p>
          <a:p>
            <a:pPr marL="0" lvl="0" indent="0" algn="l" rtl="0">
              <a:spcBef>
                <a:spcPts val="0"/>
              </a:spcBef>
              <a:spcAft>
                <a:spcPts val="0"/>
              </a:spcAft>
              <a:buClr>
                <a:schemeClr val="dk1"/>
              </a:buClr>
              <a:buSzPts val="1100"/>
              <a:buFont typeface="Arial"/>
              <a:buNone/>
            </a:pPr>
            <a:r>
              <a:rPr lang="en"/>
              <a:t>    DriverApp-&gt;&gt;+RideStatusService: Update location</a:t>
            </a:r>
            <a:endParaRPr/>
          </a:p>
          <a:p>
            <a:pPr marL="0" lvl="0" indent="0" algn="l" rtl="0">
              <a:spcBef>
                <a:spcPts val="0"/>
              </a:spcBef>
              <a:spcAft>
                <a:spcPts val="0"/>
              </a:spcAft>
              <a:buClr>
                <a:schemeClr val="dk1"/>
              </a:buClr>
              <a:buSzPts val="1100"/>
              <a:buFont typeface="Arial"/>
              <a:buNone/>
            </a:pPr>
            <a:r>
              <a:rPr lang="en"/>
              <a:t>    RideStatusService--&gt;&gt;-RiderApp: Update driver's ETA</a:t>
            </a:r>
            <a:endParaRPr/>
          </a:p>
          <a:p>
            <a:pPr marL="0" lvl="0" indent="0" algn="l" rtl="0">
              <a:spcBef>
                <a:spcPts val="0"/>
              </a:spcBef>
              <a:spcAft>
                <a:spcPts val="0"/>
              </a:spcAft>
              <a:buClr>
                <a:schemeClr val="dk1"/>
              </a:buClr>
              <a:buSzPts val="1100"/>
              <a:buFont typeface="Arial"/>
              <a:buNone/>
            </a:pPr>
            <a:r>
              <a:rPr lang="en"/>
              <a:t>    RiderApp-&gt;&gt;RiderApp: Update UI with driver's ETA</a:t>
            </a:r>
            <a:endParaRPr/>
          </a:p>
          <a:p>
            <a:pPr marL="0" lvl="0" indent="0" algn="l" rtl="0">
              <a:spcBef>
                <a:spcPts val="0"/>
              </a:spcBef>
              <a:spcAft>
                <a:spcPts val="0"/>
              </a:spcAft>
              <a:buClr>
                <a:schemeClr val="dk1"/>
              </a:buClr>
              <a:buSzPts val="1100"/>
              <a:buFont typeface="Arial"/>
              <a:buNone/>
            </a:pPr>
            <a:r>
              <a:rPr lang="en"/>
              <a:t>    RiderApp-&gt;&gt;+RideStatusService: Mark ride as started</a:t>
            </a:r>
            <a:endParaRPr/>
          </a:p>
          <a:p>
            <a:pPr marL="0" lvl="0" indent="0" algn="l" rtl="0">
              <a:spcBef>
                <a:spcPts val="0"/>
              </a:spcBef>
              <a:spcAft>
                <a:spcPts val="0"/>
              </a:spcAft>
              <a:buClr>
                <a:schemeClr val="dk1"/>
              </a:buClr>
              <a:buSzPts val="1100"/>
              <a:buFont typeface="Arial"/>
              <a:buNone/>
            </a:pPr>
            <a:r>
              <a:rPr lang="en"/>
              <a:t>    DriverApp-&gt;&gt;RideStatusService: Update location periodically</a:t>
            </a:r>
            <a:endParaRPr/>
          </a:p>
          <a:p>
            <a:pPr marL="0" lvl="0" indent="0" algn="l" rtl="0">
              <a:spcBef>
                <a:spcPts val="0"/>
              </a:spcBef>
              <a:spcAft>
                <a:spcPts val="0"/>
              </a:spcAft>
              <a:buClr>
                <a:schemeClr val="dk1"/>
              </a:buClr>
              <a:buSzPts val="1100"/>
              <a:buFont typeface="Arial"/>
              <a:buNone/>
            </a:pPr>
            <a:r>
              <a:rPr lang="en"/>
              <a:t>    RiderApp-&gt;&gt;+RideStatusService: Mark ride as completed</a:t>
            </a:r>
            <a:endParaRPr/>
          </a:p>
          <a:p>
            <a:pPr marL="0" lvl="0" indent="0" algn="l" rtl="0">
              <a:spcBef>
                <a:spcPts val="0"/>
              </a:spcBef>
              <a:spcAft>
                <a:spcPts val="0"/>
              </a:spcAft>
              <a:buClr>
                <a:schemeClr val="dk1"/>
              </a:buClr>
              <a:buSzPts val="1100"/>
              <a:buFont typeface="Arial"/>
              <a:buNone/>
            </a:pPr>
            <a:r>
              <a:rPr lang="en"/>
              <a:t>    RideStatusService--&gt;&gt;-DriverApp: Notify ride completion</a:t>
            </a:r>
            <a:endParaRPr/>
          </a:p>
          <a:p>
            <a:pPr marL="0" lvl="0" indent="0" algn="l" rtl="0">
              <a:spcBef>
                <a:spcPts val="0"/>
              </a:spcBef>
              <a:spcAft>
                <a:spcPts val="0"/>
              </a:spcAft>
              <a:buClr>
                <a:schemeClr val="dk1"/>
              </a:buClr>
              <a:buSzPts val="1100"/>
              <a:buFont typeface="Arial"/>
              <a:buNone/>
            </a:pPr>
            <a:r>
              <a:rPr lang="en"/>
              <a:t>    DriverApp-&gt;&gt;DriverApp: Process end of ride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2ce3be4a05f_4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2ce3be4a05f_4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sequenceDiagram</a:t>
            </a:r>
            <a:endParaRPr/>
          </a:p>
          <a:p>
            <a:pPr marL="0" lvl="0" indent="0" algn="l" rtl="0">
              <a:spcBef>
                <a:spcPts val="0"/>
              </a:spcBef>
              <a:spcAft>
                <a:spcPts val="0"/>
              </a:spcAft>
              <a:buClr>
                <a:schemeClr val="dk1"/>
              </a:buClr>
              <a:buSzPts val="1100"/>
              <a:buFont typeface="Arial"/>
              <a:buNone/>
            </a:pPr>
            <a:r>
              <a:rPr lang="en"/>
              <a:t>    participant RiderApp as Rider App</a:t>
            </a:r>
            <a:endParaRPr/>
          </a:p>
          <a:p>
            <a:pPr marL="0" lvl="0" indent="0" algn="l" rtl="0">
              <a:spcBef>
                <a:spcPts val="0"/>
              </a:spcBef>
              <a:spcAft>
                <a:spcPts val="0"/>
              </a:spcAft>
              <a:buClr>
                <a:schemeClr val="dk1"/>
              </a:buClr>
              <a:buSzPts val="1100"/>
              <a:buFont typeface="Arial"/>
              <a:buNone/>
            </a:pPr>
            <a:r>
              <a:rPr lang="en"/>
              <a:t>    participant RideMatchingService as Ride Matching Service</a:t>
            </a:r>
            <a:endParaRPr/>
          </a:p>
          <a:p>
            <a:pPr marL="0" lvl="0" indent="0" algn="l" rtl="0">
              <a:spcBef>
                <a:spcPts val="0"/>
              </a:spcBef>
              <a:spcAft>
                <a:spcPts val="0"/>
              </a:spcAft>
              <a:buClr>
                <a:schemeClr val="dk1"/>
              </a:buClr>
              <a:buSzPts val="1100"/>
              <a:buFont typeface="Arial"/>
              <a:buNone/>
            </a:pPr>
            <a:r>
              <a:rPr lang="en"/>
              <a:t>    participant DriverApp as Driver App</a:t>
            </a:r>
            <a:endParaRPr/>
          </a:p>
          <a:p>
            <a:pPr marL="0" lvl="0" indent="0" algn="l" rtl="0">
              <a:spcBef>
                <a:spcPts val="0"/>
              </a:spcBef>
              <a:spcAft>
                <a:spcPts val="0"/>
              </a:spcAft>
              <a:buClr>
                <a:schemeClr val="dk1"/>
              </a:buClr>
              <a:buSzPts val="1100"/>
              <a:buFont typeface="Arial"/>
              <a:buNone/>
            </a:pPr>
            <a:r>
              <a:rPr lang="en"/>
              <a:t>    participant RideStatusService as Ride Status Service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    RiderApp-&gt;&gt;+RideMatchingService: Request a ride</a:t>
            </a:r>
            <a:endParaRPr/>
          </a:p>
          <a:p>
            <a:pPr marL="0" lvl="0" indent="0" algn="l" rtl="0">
              <a:spcBef>
                <a:spcPts val="0"/>
              </a:spcBef>
              <a:spcAft>
                <a:spcPts val="0"/>
              </a:spcAft>
              <a:buClr>
                <a:schemeClr val="dk1"/>
              </a:buClr>
              <a:buSzPts val="1100"/>
              <a:buFont typeface="Arial"/>
              <a:buNone/>
            </a:pPr>
            <a:r>
              <a:rPr lang="en"/>
              <a:t>    RideMatchingService-&gt;&gt;+DriverApp: Notify drivers about ride request</a:t>
            </a:r>
            <a:endParaRPr/>
          </a:p>
          <a:p>
            <a:pPr marL="0" lvl="0" indent="0" algn="l" rtl="0">
              <a:spcBef>
                <a:spcPts val="0"/>
              </a:spcBef>
              <a:spcAft>
                <a:spcPts val="0"/>
              </a:spcAft>
              <a:buClr>
                <a:schemeClr val="dk1"/>
              </a:buClr>
              <a:buSzPts val="1100"/>
              <a:buFont typeface="Arial"/>
              <a:buNone/>
            </a:pPr>
            <a:r>
              <a:rPr lang="en"/>
              <a:t>    DriverApp--&gt;&gt;-RideMatchingService: Accept ride request</a:t>
            </a:r>
            <a:endParaRPr/>
          </a:p>
          <a:p>
            <a:pPr marL="0" lvl="0" indent="0" algn="l" rtl="0">
              <a:spcBef>
                <a:spcPts val="0"/>
              </a:spcBef>
              <a:spcAft>
                <a:spcPts val="0"/>
              </a:spcAft>
              <a:buClr>
                <a:schemeClr val="dk1"/>
              </a:buClr>
              <a:buSzPts val="1100"/>
              <a:buFont typeface="Arial"/>
              <a:buNone/>
            </a:pPr>
            <a:r>
              <a:rPr lang="en"/>
              <a:t>    RideMatchingService--&gt;&gt;-RiderApp: Confirm driver match</a:t>
            </a:r>
            <a:endParaRPr/>
          </a:p>
          <a:p>
            <a:pPr marL="0" lvl="0" indent="0" algn="l" rtl="0">
              <a:spcBef>
                <a:spcPts val="0"/>
              </a:spcBef>
              <a:spcAft>
                <a:spcPts val="0"/>
              </a:spcAft>
              <a:buClr>
                <a:schemeClr val="dk1"/>
              </a:buClr>
              <a:buSzPts val="1100"/>
              <a:buFont typeface="Arial"/>
              <a:buNone/>
            </a:pPr>
            <a:r>
              <a:rPr lang="en"/>
              <a:t>    DriverApp-&gt;&gt;+RideStatusService: Update location</a:t>
            </a:r>
            <a:endParaRPr/>
          </a:p>
          <a:p>
            <a:pPr marL="0" lvl="0" indent="0" algn="l" rtl="0">
              <a:spcBef>
                <a:spcPts val="0"/>
              </a:spcBef>
              <a:spcAft>
                <a:spcPts val="0"/>
              </a:spcAft>
              <a:buClr>
                <a:schemeClr val="dk1"/>
              </a:buClr>
              <a:buSzPts val="1100"/>
              <a:buFont typeface="Arial"/>
              <a:buNone/>
            </a:pPr>
            <a:r>
              <a:rPr lang="en"/>
              <a:t>    RideStatusService--&gt;&gt;-RiderApp: Update driver's ETA</a:t>
            </a:r>
            <a:endParaRPr/>
          </a:p>
          <a:p>
            <a:pPr marL="0" lvl="0" indent="0" algn="l" rtl="0">
              <a:spcBef>
                <a:spcPts val="0"/>
              </a:spcBef>
              <a:spcAft>
                <a:spcPts val="0"/>
              </a:spcAft>
              <a:buClr>
                <a:schemeClr val="dk1"/>
              </a:buClr>
              <a:buSzPts val="1100"/>
              <a:buFont typeface="Arial"/>
              <a:buNone/>
            </a:pPr>
            <a:r>
              <a:rPr lang="en"/>
              <a:t>    RiderApp-&gt;&gt;RiderApp: Update UI with driver's ETA</a:t>
            </a:r>
            <a:endParaRPr/>
          </a:p>
          <a:p>
            <a:pPr marL="0" lvl="0" indent="0" algn="l" rtl="0">
              <a:spcBef>
                <a:spcPts val="0"/>
              </a:spcBef>
              <a:spcAft>
                <a:spcPts val="0"/>
              </a:spcAft>
              <a:buClr>
                <a:schemeClr val="dk1"/>
              </a:buClr>
              <a:buSzPts val="1100"/>
              <a:buFont typeface="Arial"/>
              <a:buNone/>
            </a:pPr>
            <a:r>
              <a:rPr lang="en"/>
              <a:t>    RiderApp-&gt;&gt;+RideStatusService: Mark ride as started</a:t>
            </a:r>
            <a:endParaRPr/>
          </a:p>
          <a:p>
            <a:pPr marL="0" lvl="0" indent="0" algn="l" rtl="0">
              <a:spcBef>
                <a:spcPts val="0"/>
              </a:spcBef>
              <a:spcAft>
                <a:spcPts val="0"/>
              </a:spcAft>
              <a:buClr>
                <a:schemeClr val="dk1"/>
              </a:buClr>
              <a:buSzPts val="1100"/>
              <a:buFont typeface="Arial"/>
              <a:buNone/>
            </a:pPr>
            <a:r>
              <a:rPr lang="en"/>
              <a:t>    DriverApp-&gt;&gt;RideStatusService: Update location periodically</a:t>
            </a:r>
            <a:endParaRPr/>
          </a:p>
          <a:p>
            <a:pPr marL="0" lvl="0" indent="0" algn="l" rtl="0">
              <a:spcBef>
                <a:spcPts val="0"/>
              </a:spcBef>
              <a:spcAft>
                <a:spcPts val="0"/>
              </a:spcAft>
              <a:buClr>
                <a:schemeClr val="dk1"/>
              </a:buClr>
              <a:buSzPts val="1100"/>
              <a:buFont typeface="Arial"/>
              <a:buNone/>
            </a:pPr>
            <a:r>
              <a:rPr lang="en"/>
              <a:t>    RiderApp-&gt;&gt;+RideStatusService: Mark ride as completed</a:t>
            </a:r>
            <a:endParaRPr/>
          </a:p>
          <a:p>
            <a:pPr marL="0" lvl="0" indent="0" algn="l" rtl="0">
              <a:spcBef>
                <a:spcPts val="0"/>
              </a:spcBef>
              <a:spcAft>
                <a:spcPts val="0"/>
              </a:spcAft>
              <a:buClr>
                <a:schemeClr val="dk1"/>
              </a:buClr>
              <a:buSzPts val="1100"/>
              <a:buFont typeface="Arial"/>
              <a:buNone/>
            </a:pPr>
            <a:r>
              <a:rPr lang="en"/>
              <a:t>    RideStatusService--&gt;&gt;-DriverApp: Notify ride completion</a:t>
            </a:r>
            <a:endParaRPr/>
          </a:p>
          <a:p>
            <a:pPr marL="0" lvl="0" indent="0" algn="l" rtl="0">
              <a:spcBef>
                <a:spcPts val="0"/>
              </a:spcBef>
              <a:spcAft>
                <a:spcPts val="0"/>
              </a:spcAft>
              <a:buClr>
                <a:schemeClr val="dk1"/>
              </a:buClr>
              <a:buSzPts val="1100"/>
              <a:buFont typeface="Arial"/>
              <a:buNone/>
            </a:pPr>
            <a:r>
              <a:rPr lang="en"/>
              <a:t>    DriverApp-&gt;&gt;DriverApp: Process end of ride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26e82975f3a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26e82975f3a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26e82975f3a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26e82975f3a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26e82975f3a_1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26e82975f3a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26e82975f3a_1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26e82975f3a_1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6e82975f3a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6e82975f3a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26e82975f3a_1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26e82975f3a_1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26e82975f3a_1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26e82975f3a_1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26ee436a3d8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26ee436a3d8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2cc34d7716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2cc34d7716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26e82975f3a_1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26e82975f3a_1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2ce3be4a05f_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2ce3be4a05f_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26f11a9ec1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26f11a9ec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2ce3be4a05f_6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2ce3be4a05f_6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Evaluation and comments</a:t>
            </a:r>
            <a:endParaRPr/>
          </a:p>
          <a:p>
            <a:pPr marL="0" lvl="0" indent="0" algn="l" rtl="0">
              <a:spcBef>
                <a:spcPts val="0"/>
              </a:spcBef>
              <a:spcAft>
                <a:spcPts val="0"/>
              </a:spcAft>
              <a:buNone/>
            </a:pPr>
            <a:r>
              <a:rPr lang="en"/>
              <a:t>– 和相近技術的比較: Why this work is better than others? In which respect?</a:t>
            </a:r>
            <a:endParaRPr/>
          </a:p>
          <a:p>
            <a:pPr marL="0" lvl="0" indent="0" algn="l" rtl="0">
              <a:spcBef>
                <a:spcPts val="0"/>
              </a:spcBef>
              <a:spcAft>
                <a:spcPts val="0"/>
              </a:spcAft>
              <a:buNone/>
            </a:pPr>
            <a:r>
              <a:rPr lang="en"/>
              <a:t>– Does the proposed approach solves the problem? How and how well?</a:t>
            </a:r>
            <a:endParaRPr/>
          </a:p>
          <a:p>
            <a:pPr marL="0" lvl="0" indent="0" algn="l" rtl="0">
              <a:spcBef>
                <a:spcPts val="0"/>
              </a:spcBef>
              <a:spcAft>
                <a:spcPts val="0"/>
              </a:spcAft>
              <a:buNone/>
            </a:pPr>
            <a:r>
              <a:rPr lang="en"/>
              <a:t>– What can be enhanced?</a:t>
            </a:r>
            <a:endParaRPr/>
          </a:p>
          <a:p>
            <a:pPr marL="0" lvl="0" indent="0" algn="l" rtl="0">
              <a:spcBef>
                <a:spcPts val="0"/>
              </a:spcBef>
              <a:spcAft>
                <a:spcPts val="0"/>
              </a:spcAft>
              <a:buNone/>
            </a:pPr>
            <a:endParaRPr/>
          </a:p>
          <a:p>
            <a:pPr marL="457200" lvl="0" indent="-304800" algn="l" rtl="0">
              <a:lnSpc>
                <a:spcPct val="150000"/>
              </a:lnSpc>
              <a:spcBef>
                <a:spcPts val="0"/>
              </a:spcBef>
              <a:spcAft>
                <a:spcPts val="0"/>
              </a:spcAft>
              <a:buClr>
                <a:srgbClr val="2D3142"/>
              </a:buClr>
              <a:buSzPts val="1200"/>
              <a:buFont typeface="Lato"/>
              <a:buChar char="●"/>
            </a:pPr>
            <a:r>
              <a:rPr lang="en" sz="1200">
                <a:solidFill>
                  <a:srgbClr val="2D3142"/>
                </a:solidFill>
              </a:rPr>
              <a:t>RabbitMQ ：簡單的架構提供複雜的訊息路由</a:t>
            </a:r>
            <a:endParaRPr sz="1200">
              <a:solidFill>
                <a:srgbClr val="2D3142"/>
              </a:solidFill>
            </a:endParaRPr>
          </a:p>
          <a:p>
            <a:pPr marL="457200" lvl="0" indent="-304800" algn="l" rtl="0">
              <a:lnSpc>
                <a:spcPct val="150000"/>
              </a:lnSpc>
              <a:spcBef>
                <a:spcPts val="0"/>
              </a:spcBef>
              <a:spcAft>
                <a:spcPts val="0"/>
              </a:spcAft>
              <a:buClr>
                <a:srgbClr val="2D3142"/>
              </a:buClr>
              <a:buSzPts val="1200"/>
              <a:buFont typeface="Lato"/>
              <a:buChar char="●"/>
            </a:pPr>
            <a:r>
              <a:rPr lang="en" sz="1200">
                <a:solidFill>
                  <a:srgbClr val="2D3142"/>
                </a:solidFill>
              </a:rPr>
              <a:t>Kafka ：提供耐用的訊息代理程式系統</a:t>
            </a:r>
            <a:endParaRPr sz="12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g2ce4f2f0ce0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 name="Google Shape;784;g2ce4f2f0ce0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Evaluation and comments</a:t>
            </a:r>
            <a:endParaRPr/>
          </a:p>
          <a:p>
            <a:pPr marL="0" lvl="0" indent="0" algn="l" rtl="0">
              <a:spcBef>
                <a:spcPts val="0"/>
              </a:spcBef>
              <a:spcAft>
                <a:spcPts val="0"/>
              </a:spcAft>
              <a:buNone/>
            </a:pPr>
            <a:r>
              <a:rPr lang="en"/>
              <a:t>– 和相近技術的比較: Why this work is better than others? In which respect?</a:t>
            </a:r>
            <a:endParaRPr/>
          </a:p>
          <a:p>
            <a:pPr marL="0" lvl="0" indent="0" algn="l" rtl="0">
              <a:spcBef>
                <a:spcPts val="0"/>
              </a:spcBef>
              <a:spcAft>
                <a:spcPts val="0"/>
              </a:spcAft>
              <a:buNone/>
            </a:pPr>
            <a:r>
              <a:rPr lang="en"/>
              <a:t>– Does the proposed approach solves the problem? How and how well?</a:t>
            </a:r>
            <a:endParaRPr/>
          </a:p>
          <a:p>
            <a:pPr marL="0" lvl="0" indent="0" algn="l" rtl="0">
              <a:spcBef>
                <a:spcPts val="0"/>
              </a:spcBef>
              <a:spcAft>
                <a:spcPts val="0"/>
              </a:spcAft>
              <a:buNone/>
            </a:pPr>
            <a:r>
              <a:rPr lang="en"/>
              <a:t>– What can be enhanced?</a:t>
            </a:r>
            <a:endParaRPr/>
          </a:p>
          <a:p>
            <a:pPr marL="0" lvl="0" indent="0" algn="l" rtl="0">
              <a:spcBef>
                <a:spcPts val="0"/>
              </a:spcBef>
              <a:spcAft>
                <a:spcPts val="0"/>
              </a:spcAft>
              <a:buNone/>
            </a:pPr>
            <a:endParaRPr/>
          </a:p>
          <a:p>
            <a:pPr marL="0" lvl="0" indent="0" algn="l" rtl="0">
              <a:lnSpc>
                <a:spcPct val="115000"/>
              </a:lnSpc>
              <a:spcBef>
                <a:spcPts val="1100"/>
              </a:spcBef>
              <a:spcAft>
                <a:spcPts val="0"/>
              </a:spcAft>
              <a:buClr>
                <a:schemeClr val="dk1"/>
              </a:buClr>
              <a:buSzPts val="1100"/>
              <a:buFont typeface="Arial"/>
              <a:buNone/>
            </a:pPr>
            <a:r>
              <a:rPr lang="en" sz="1050">
                <a:solidFill>
                  <a:srgbClr val="333333"/>
                </a:solidFill>
              </a:rPr>
              <a:t>RabbitMQ 和 Kafka 都為其預期的使用案例提供高效能的訊息傳輸。但是，Kafka 在訊息傳輸容量方面優於 RabbitMQ。</a:t>
            </a:r>
            <a:endParaRPr sz="1050">
              <a:solidFill>
                <a:srgbClr val="333333"/>
              </a:solidFill>
            </a:endParaRPr>
          </a:p>
          <a:p>
            <a:pPr marL="0" lvl="0" indent="0" algn="l" rtl="0">
              <a:lnSpc>
                <a:spcPct val="115000"/>
              </a:lnSpc>
              <a:spcBef>
                <a:spcPts val="1100"/>
              </a:spcBef>
              <a:spcAft>
                <a:spcPts val="0"/>
              </a:spcAft>
              <a:buClr>
                <a:schemeClr val="dk1"/>
              </a:buClr>
              <a:buSzPts val="1100"/>
              <a:buFont typeface="Arial"/>
              <a:buNone/>
            </a:pPr>
            <a:r>
              <a:rPr lang="en" sz="1050">
                <a:solidFill>
                  <a:srgbClr val="333333"/>
                </a:solidFill>
              </a:rPr>
              <a:t>Kafka 每秒可以傳送數百萬條訊息，因為它使用序列化磁碟 I/O 來啟用高輸送量的訊息交換。序列化磁碟 I/O 是一種儲存系統，用於儲存和存取相鄰記憶體空間中的資料，該系統比隨機磁碟存取更快速。</a:t>
            </a:r>
            <a:endParaRPr sz="1050">
              <a:solidFill>
                <a:srgbClr val="333333"/>
              </a:solidFill>
            </a:endParaRPr>
          </a:p>
          <a:p>
            <a:pPr marL="0" lvl="0" indent="0" algn="l" rtl="0">
              <a:lnSpc>
                <a:spcPct val="115000"/>
              </a:lnSpc>
              <a:spcBef>
                <a:spcPts val="1100"/>
              </a:spcBef>
              <a:spcAft>
                <a:spcPts val="0"/>
              </a:spcAft>
              <a:buClr>
                <a:schemeClr val="dk1"/>
              </a:buClr>
              <a:buSzPts val="1100"/>
              <a:buFont typeface="Arial"/>
              <a:buNone/>
            </a:pPr>
            <a:r>
              <a:rPr lang="en" sz="1050">
                <a:solidFill>
                  <a:srgbClr val="333333"/>
                </a:solidFill>
              </a:rPr>
              <a:t>RabbitMQ 還可以每秒傳送數百萬條訊息，但它需要多個代理程式執行此動作。通常，RabbitMQ 的效能是平均每秒傳送數千條訊息，並且如果 RabbitMQ 的佇列擁塞，則可能會降低速度。 </a:t>
            </a:r>
            <a:endParaRPr sz="1050">
              <a:solidFill>
                <a:srgbClr val="333333"/>
              </a:solidFill>
            </a:endParaRPr>
          </a:p>
          <a:p>
            <a:pPr marL="0" lvl="0" indent="0" algn="l" rtl="0">
              <a:spcBef>
                <a:spcPts val="110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2ce4f2f0ce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2ce4f2f0ce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Evaluation and comments</a:t>
            </a:r>
            <a:endParaRPr/>
          </a:p>
          <a:p>
            <a:pPr marL="0" lvl="0" indent="0" algn="l" rtl="0">
              <a:spcBef>
                <a:spcPts val="0"/>
              </a:spcBef>
              <a:spcAft>
                <a:spcPts val="0"/>
              </a:spcAft>
              <a:buNone/>
            </a:pPr>
            <a:r>
              <a:rPr lang="en"/>
              <a:t>– 和相近技術的比較: Why this work is better than others? In which respect?</a:t>
            </a:r>
            <a:endParaRPr/>
          </a:p>
          <a:p>
            <a:pPr marL="0" lvl="0" indent="0" algn="l" rtl="0">
              <a:spcBef>
                <a:spcPts val="0"/>
              </a:spcBef>
              <a:spcAft>
                <a:spcPts val="0"/>
              </a:spcAft>
              <a:buNone/>
            </a:pPr>
            <a:r>
              <a:rPr lang="en"/>
              <a:t>– Does the proposed approach solves the problem? How and how well?</a:t>
            </a:r>
            <a:endParaRPr/>
          </a:p>
          <a:p>
            <a:pPr marL="0" lvl="0" indent="0" algn="l" rtl="0">
              <a:spcBef>
                <a:spcPts val="0"/>
              </a:spcBef>
              <a:spcAft>
                <a:spcPts val="0"/>
              </a:spcAft>
              <a:buNone/>
            </a:pPr>
            <a:r>
              <a:rPr lang="en"/>
              <a:t>– What can be enhanced?</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2ce6430af54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2ce6430af54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2ce4f2f0c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2ce4f2f0c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Evaluation and comments</a:t>
            </a:r>
            <a:endParaRPr/>
          </a:p>
          <a:p>
            <a:pPr marL="0" lvl="0" indent="0" algn="l" rtl="0">
              <a:spcBef>
                <a:spcPts val="0"/>
              </a:spcBef>
              <a:spcAft>
                <a:spcPts val="0"/>
              </a:spcAft>
              <a:buNone/>
            </a:pPr>
            <a:r>
              <a:rPr lang="en"/>
              <a:t>– 和相近技術的比較: Why this work is better than others? In which respect?</a:t>
            </a:r>
            <a:endParaRPr/>
          </a:p>
          <a:p>
            <a:pPr marL="0" lvl="0" indent="0" algn="l" rtl="0">
              <a:spcBef>
                <a:spcPts val="0"/>
              </a:spcBef>
              <a:spcAft>
                <a:spcPts val="0"/>
              </a:spcAft>
              <a:buNone/>
            </a:pPr>
            <a:r>
              <a:rPr lang="en"/>
              <a:t>– Does the proposed approach solves the problem? How and how well?</a:t>
            </a:r>
            <a:endParaRPr/>
          </a:p>
          <a:p>
            <a:pPr marL="0" lvl="0" indent="0" algn="l" rtl="0">
              <a:spcBef>
                <a:spcPts val="0"/>
              </a:spcBef>
              <a:spcAft>
                <a:spcPts val="0"/>
              </a:spcAft>
              <a:buNone/>
            </a:pPr>
            <a:r>
              <a:rPr lang="en"/>
              <a:t>– What can be enhanced?</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2d06ebe6fc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2d06ebe6fc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2cdf2f4338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2cdf2f433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2ce6b54157a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2ce6b54157a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D1D5DB"/>
                </a:solidFill>
                <a:highlight>
                  <a:srgbClr val="444654"/>
                </a:highlight>
              </a:rPr>
              <a:t>消息队列（Message Queuing）：Kafka 可以用作高吞吐量的消息队列，允许系统之间异步通信，解耦生产者和消费者，提高系统的可扩展性和容错性。例如，在微服务架构中，各个服务之间通过 Kafka 进行通信，可以有效地处理请求负载并保证数据的一致性。</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None/>
            </a:pPr>
            <a:r>
              <a:rPr lang="en" sz="1200">
                <a:solidFill>
                  <a:srgbClr val="D1D5DB"/>
                </a:solidFill>
                <a:highlight>
                  <a:srgbClr val="444654"/>
                </a:highlight>
              </a:rPr>
              <a:t>日志收集（Log Aggregation）：Kafka 常用于收集不同来源的日志数据，如服务器日志、应用日志等，然后统一传输到日志分析系统或存储系统中。这有助于集中日志管理，简化监控和故障排查。</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None/>
            </a:pPr>
            <a:r>
              <a:rPr lang="en" sz="1200">
                <a:solidFill>
                  <a:srgbClr val="D1D5DB"/>
                </a:solidFill>
                <a:highlight>
                  <a:srgbClr val="444654"/>
                </a:highlight>
              </a:rPr>
              <a:t>流数据处理（Stream Processing）：Kafka 可以处理实时数据流，支持对数据进行过滤、聚合、转换等操作。在金融行业，可以用于实时监控交易活动，警报异常行为；在广告技术中，可以用于实时处理广告展示和点击数据，优化广告投放策略。</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Clr>
                <a:schemeClr val="dk1"/>
              </a:buClr>
              <a:buSzPts val="1100"/>
              <a:buFont typeface="Arial"/>
              <a:buNone/>
            </a:pPr>
            <a:r>
              <a:rPr lang="en" sz="1200">
                <a:solidFill>
                  <a:srgbClr val="D1D5DB"/>
                </a:solidFill>
                <a:highlight>
                  <a:srgbClr val="444654"/>
                </a:highlight>
              </a:rPr>
              <a:t>网站活动跟踪（Web Activity Tracking）：Kafka 可以用来收集用户在网站上的行为数据，如页面浏览、点击事件等，这些数据可以用于用户行为分析、个性化推荐等应用。</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None/>
            </a:pPr>
            <a:r>
              <a:rPr lang="en" sz="1200">
                <a:solidFill>
                  <a:srgbClr val="D1D5DB"/>
                </a:solidFill>
                <a:highlight>
                  <a:srgbClr val="444654"/>
                </a:highlight>
              </a:rPr>
              <a:t>. 系統解耦</a:t>
            </a:r>
            <a:endParaRPr sz="1200">
              <a:solidFill>
                <a:srgbClr val="D1D5DB"/>
              </a:solidFill>
              <a:highlight>
                <a:srgbClr val="444654"/>
              </a:highlight>
            </a:endParaRPr>
          </a:p>
          <a:p>
            <a:pPr marL="0" lvl="0" indent="0" algn="l" rtl="0">
              <a:spcBef>
                <a:spcPts val="0"/>
              </a:spcBef>
              <a:spcAft>
                <a:spcPts val="0"/>
              </a:spcAft>
              <a:buNone/>
            </a:pPr>
            <a:r>
              <a:rPr lang="en" sz="1200">
                <a:solidFill>
                  <a:srgbClr val="D1D5DB"/>
                </a:solidFill>
                <a:highlight>
                  <a:srgbClr val="444654"/>
                </a:highlight>
              </a:rPr>
              <a:t>在微服務架構中，Kafka 常被用來作為微服務間的消息通訊平台，它可以有效地解耦各個服務，使得系統各部分可以獨立升級和擴展而不互相影響。</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26f11a9ec1d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26f11a9ec1d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D1D5DB"/>
                </a:solidFill>
                <a:highlight>
                  <a:srgbClr val="444654"/>
                </a:highlight>
              </a:rPr>
              <a:t>消息队列（Message Queuing）：Kafka 可以用作高吞吐量的消息队列，允许系统之间异步通信，解耦生产者和消费者，提高系统的可扩展性和容错性。例如，在微服务架构中，各个服务之间通过 Kafka 进行通信，可以有效地处理请求负载并保证数据的一致性。</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None/>
            </a:pPr>
            <a:r>
              <a:rPr lang="en" sz="1200">
                <a:solidFill>
                  <a:srgbClr val="D1D5DB"/>
                </a:solidFill>
                <a:highlight>
                  <a:srgbClr val="444654"/>
                </a:highlight>
              </a:rPr>
              <a:t>日志收集（Log Aggregation）：Kafka 常用于收集不同来源的日志数据，如服务器日志、应用日志等，然后统一传输到日志分析系统或存储系统中。这有助于集中日志管理，简化监控和故障排查。</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None/>
            </a:pPr>
            <a:r>
              <a:rPr lang="en" sz="1200">
                <a:solidFill>
                  <a:srgbClr val="D1D5DB"/>
                </a:solidFill>
                <a:highlight>
                  <a:srgbClr val="444654"/>
                </a:highlight>
              </a:rPr>
              <a:t>流数据处理（Stream Processing）：Kafka 可以处理实时数据流，支持对数据进行过滤、聚合、转换等操作。在金融行业，可以用于实时监控交易活动，警报异常行为；在广告技术中，可以用于实时处理广告展示和点击数据，优化广告投放策略。</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Clr>
                <a:schemeClr val="dk1"/>
              </a:buClr>
              <a:buSzPts val="1100"/>
              <a:buFont typeface="Arial"/>
              <a:buNone/>
            </a:pPr>
            <a:r>
              <a:rPr lang="en" sz="1200">
                <a:solidFill>
                  <a:srgbClr val="D1D5DB"/>
                </a:solidFill>
                <a:highlight>
                  <a:srgbClr val="444654"/>
                </a:highlight>
              </a:rPr>
              <a:t>网站活动跟踪（Web Activity Tracking）：Kafka 可以用来收集用户在网站上的行为数据，如页面浏览、点击事件等，这些数据可以用于用户行为分析、个性化推荐等应用。</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None/>
            </a:pPr>
            <a:r>
              <a:rPr lang="en" sz="1200">
                <a:solidFill>
                  <a:srgbClr val="D1D5DB"/>
                </a:solidFill>
                <a:highlight>
                  <a:srgbClr val="444654"/>
                </a:highlight>
              </a:rPr>
              <a:t>. 系統解耦</a:t>
            </a:r>
            <a:endParaRPr sz="1200">
              <a:solidFill>
                <a:srgbClr val="D1D5DB"/>
              </a:solidFill>
              <a:highlight>
                <a:srgbClr val="444654"/>
              </a:highlight>
            </a:endParaRPr>
          </a:p>
          <a:p>
            <a:pPr marL="0" lvl="0" indent="0" algn="l" rtl="0">
              <a:spcBef>
                <a:spcPts val="0"/>
              </a:spcBef>
              <a:spcAft>
                <a:spcPts val="0"/>
              </a:spcAft>
              <a:buNone/>
            </a:pPr>
            <a:r>
              <a:rPr lang="en" sz="1200">
                <a:solidFill>
                  <a:srgbClr val="D1D5DB"/>
                </a:solidFill>
                <a:highlight>
                  <a:srgbClr val="444654"/>
                </a:highlight>
              </a:rPr>
              <a:t>在微服務架構中，Kafka 常被用來作為微服務間的消息通訊平台，它可以有效地解耦各個服務，使得系統各部分可以獨立升級和擴展而不互相影響。</a:t>
            </a: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a:p>
            <a:pPr marL="0" lvl="0" indent="0" algn="l" rtl="0">
              <a:spcBef>
                <a:spcPts val="0"/>
              </a:spcBef>
              <a:spcAft>
                <a:spcPts val="0"/>
              </a:spcAft>
              <a:buNone/>
            </a:pPr>
            <a:endParaRPr sz="1200">
              <a:solidFill>
                <a:srgbClr val="D1D5DB"/>
              </a:solidFill>
              <a:highlight>
                <a:srgbClr val="444654"/>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6f11a9ec1d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6f11a9ec1d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rgbClr val="D1D5DB"/>
              </a:solidFill>
              <a:highlight>
                <a:srgbClr val="444654"/>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26f11a9ec1d_1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26f11a9ec1d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highlight>
                  <a:srgbClr val="FFFFFF"/>
                </a:highlight>
              </a:rPr>
              <a:t>Uber 是世界上最大的 Apache Kafka 部署之一，每天處理數萬億個訊息和數 PB 資料。如圖 1 所示，今天我們將 Apache Kafka 定位為我們技術堆疊的基石。</a:t>
            </a:r>
            <a:br>
              <a:rPr lang="en" sz="1200">
                <a:solidFill>
                  <a:schemeClr val="dk1"/>
                </a:solidFill>
                <a:highlight>
                  <a:srgbClr val="FFFFFF"/>
                </a:highlight>
              </a:rPr>
            </a:br>
            <a:r>
              <a:rPr lang="en" sz="1200">
                <a:solidFill>
                  <a:schemeClr val="dk1"/>
                </a:solidFill>
                <a:highlight>
                  <a:srgbClr val="FFFFFF"/>
                </a:highlight>
              </a:rPr>
              <a:t>实时数据处理：Uber 的业务模型需要快速处理乘客的请求和司机的位置更新。Kafka 作为一个高吞吐量的消息队列系统，能够处理来自全球数百万用户和司机的实时数据。这些数据包括乘车请求、位置更新、状态变更等，Kafka 能够确保这些信息被实时收集和分发到相应的处理系统，如匹配系统和定价系统。</a:t>
            </a:r>
            <a:endParaRPr sz="1200">
              <a:solidFill>
                <a:schemeClr val="dk1"/>
              </a:solidFill>
              <a:highlight>
                <a:srgbClr val="FFFFFF"/>
              </a:highlight>
            </a:endParaRPr>
          </a:p>
          <a:p>
            <a:pPr marL="0" lvl="0" indent="0" algn="l" rtl="0">
              <a:spcBef>
                <a:spcPts val="0"/>
              </a:spcBef>
              <a:spcAft>
                <a:spcPts val="0"/>
              </a:spcAft>
              <a:buNone/>
            </a:pPr>
            <a:endParaRPr sz="1200">
              <a:solidFill>
                <a:schemeClr val="dk1"/>
              </a:solidFill>
              <a:highlight>
                <a:srgbClr val="FFFFFF"/>
              </a:highlight>
            </a:endParaRPr>
          </a:p>
          <a:p>
            <a:pPr marL="0" lvl="0" indent="0" algn="l" rtl="0">
              <a:spcBef>
                <a:spcPts val="0"/>
              </a:spcBef>
              <a:spcAft>
                <a:spcPts val="0"/>
              </a:spcAft>
              <a:buNone/>
            </a:pPr>
            <a:r>
              <a:rPr lang="en" sz="1200">
                <a:solidFill>
                  <a:schemeClr val="dk1"/>
                </a:solidFill>
                <a:highlight>
                  <a:srgbClr val="FFFFFF"/>
                </a:highlight>
              </a:rPr>
              <a:t>分布式系统的解耦：Uber 的架构包含了多个独立的微服务，这些服务需要高效地通信。通过使用 Kafka，Uber 能够解耦这些服务，使生产者和消费者之间的通信变得更加灵活和可靠。这种解耦使得系统更容易扩展和维护。</a:t>
            </a:r>
            <a:endParaRPr sz="1200">
              <a:solidFill>
                <a:schemeClr val="dk1"/>
              </a:solidFill>
              <a:highlight>
                <a:srgbClr val="FFFFFF"/>
              </a:highlight>
            </a:endParaRPr>
          </a:p>
          <a:p>
            <a:pPr marL="0" lvl="0" indent="0" algn="l" rtl="0">
              <a:spcBef>
                <a:spcPts val="0"/>
              </a:spcBef>
              <a:spcAft>
                <a:spcPts val="0"/>
              </a:spcAft>
              <a:buNone/>
            </a:pPr>
            <a:endParaRPr sz="1200">
              <a:solidFill>
                <a:schemeClr val="dk1"/>
              </a:solidFill>
              <a:highlight>
                <a:srgbClr val="FFFFFF"/>
              </a:highlight>
            </a:endParaRPr>
          </a:p>
          <a:p>
            <a:pPr marL="0" lvl="0" indent="0" algn="l" rtl="0">
              <a:spcBef>
                <a:spcPts val="0"/>
              </a:spcBef>
              <a:spcAft>
                <a:spcPts val="0"/>
              </a:spcAft>
              <a:buNone/>
            </a:pPr>
            <a:r>
              <a:rPr lang="en" sz="1200">
                <a:solidFill>
                  <a:schemeClr val="dk1"/>
                </a:solidFill>
                <a:highlight>
                  <a:srgbClr val="FFFFFF"/>
                </a:highlight>
              </a:rPr>
              <a:t>可靠性和容错性：Kafka 设计有高可用性和数据冗余特性，即使在部分系统出现故障的情况下也能保证消息的不丢失和服务的继续运行。对于 Uber 这样的全天候服务，这种可靠性是至关重要的。</a:t>
            </a:r>
            <a:endParaRPr sz="1200">
              <a:solidFill>
                <a:schemeClr val="dk1"/>
              </a:solidFill>
              <a:highlight>
                <a:srgbClr val="FFFFFF"/>
              </a:highlight>
            </a:endParaRPr>
          </a:p>
          <a:p>
            <a:pPr marL="0" lvl="0" indent="0" algn="l" rtl="0">
              <a:spcBef>
                <a:spcPts val="0"/>
              </a:spcBef>
              <a:spcAft>
                <a:spcPts val="0"/>
              </a:spcAft>
              <a:buNone/>
            </a:pPr>
            <a:endParaRPr sz="1200">
              <a:solidFill>
                <a:schemeClr val="dk1"/>
              </a:solidFill>
              <a:highlight>
                <a:srgbClr val="FFFFFF"/>
              </a:highlight>
            </a:endParaRPr>
          </a:p>
          <a:p>
            <a:pPr marL="0" lvl="0" indent="0" algn="l" rtl="0">
              <a:spcBef>
                <a:spcPts val="0"/>
              </a:spcBef>
              <a:spcAft>
                <a:spcPts val="0"/>
              </a:spcAft>
              <a:buNone/>
            </a:pPr>
            <a:r>
              <a:rPr lang="en" sz="1200">
                <a:solidFill>
                  <a:schemeClr val="dk1"/>
                </a:solidFill>
                <a:highlight>
                  <a:srgbClr val="FFFFFF"/>
                </a:highlight>
              </a:rPr>
              <a:t>支持实时分析和监控：Uber 使用 Kafka Streams 和其他分析工具来处理和分析数据，支持实时的业务监控、决策制定和服务优化。例如，通过分析实时的乘车请求数据，Uber 可以动态调整定价策略，优化资源分配。</a:t>
            </a:r>
            <a:endParaRPr sz="1200">
              <a:solidFill>
                <a:schemeClr val="dk1"/>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26f11a9ec1d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26f11a9ec1d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rgbClr val="D1D5DB"/>
              </a:solidFill>
              <a:highlight>
                <a:srgbClr val="444654"/>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26f11a9ec1d_1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26f11a9ec1d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15000"/>
              </a:lnSpc>
              <a:spcBef>
                <a:spcPts val="2100"/>
              </a:spcBef>
              <a:spcAft>
                <a:spcPts val="0"/>
              </a:spcAft>
              <a:buNone/>
            </a:pPr>
            <a:r>
              <a:rPr lang="en" sz="1200">
                <a:solidFill>
                  <a:srgbClr val="303030"/>
                </a:solidFill>
                <a:highlight>
                  <a:srgbClr val="FFFFFF"/>
                </a:highlight>
                <a:latin typeface="Verdana"/>
                <a:ea typeface="Verdana"/>
                <a:cs typeface="Verdana"/>
                <a:sym typeface="Verdana"/>
              </a:rPr>
              <a:t>Kafka 提供了 Netflix 操作系统所需的高持久性和线性可扩展的多用戶架构。他們内部的 (kas)Kafka 即服务為 产品提供了容错能力、可观察性、多区域部署和自助服务。这使他们的整个微服务生态系统更容易地生产和消费有意义的事件</a:t>
            </a:r>
            <a:br>
              <a:rPr lang="en" sz="1200">
                <a:solidFill>
                  <a:srgbClr val="D1D5DB"/>
                </a:solidFill>
                <a:highlight>
                  <a:srgbClr val="444654"/>
                </a:highlight>
              </a:rPr>
            </a:br>
            <a:r>
              <a:rPr lang="en" sz="1200">
                <a:solidFill>
                  <a:srgbClr val="D1D5DB"/>
                </a:solidFill>
                <a:highlight>
                  <a:srgbClr val="444654"/>
                </a:highlight>
              </a:rPr>
              <a:t>个性化推荐：Netflix 收集用户的观看历史、搜索记录和浏览行为，通过 Kafka 实时传输这些数据到他们的推荐引擎。这些实时数据使 Netflix 能够及时更新用户的偏好模型，提供更准确的个性化内容推荐。</a:t>
            </a:r>
            <a:endParaRPr sz="1200">
              <a:solidFill>
                <a:srgbClr val="D1D5DB"/>
              </a:solidFill>
              <a:highlight>
                <a:srgbClr val="444654"/>
              </a:highlight>
            </a:endParaRPr>
          </a:p>
          <a:p>
            <a:pPr marL="457200" lvl="0" indent="-304800" algn="l" rtl="0">
              <a:lnSpc>
                <a:spcPct val="115000"/>
              </a:lnSpc>
              <a:spcBef>
                <a:spcPts val="2100"/>
              </a:spcBef>
              <a:spcAft>
                <a:spcPts val="0"/>
              </a:spcAft>
              <a:buClr>
                <a:srgbClr val="D1D5DB"/>
              </a:buClr>
              <a:buSzPts val="1200"/>
              <a:buChar char="●"/>
            </a:pPr>
            <a:r>
              <a:rPr lang="en" sz="1200">
                <a:solidFill>
                  <a:srgbClr val="D1D5DB"/>
                </a:solidFill>
                <a:highlight>
                  <a:srgbClr val="444654"/>
                </a:highlight>
              </a:rPr>
              <a:t>实时内容监控：Netflix 使用 Kafka 来监控和分析用户的观看体验，包括缓冲次数、播放质量等指标。这些实时数据帮助 Netflix 快速识别并解决可能影响用户体验的问题，如网络延迟、服务器故障等。</a:t>
            </a:r>
            <a:endParaRPr sz="1200">
              <a:solidFill>
                <a:srgbClr val="D1D5DB"/>
              </a:solidFill>
              <a:highlight>
                <a:srgbClr val="444654"/>
              </a:highlight>
            </a:endParaRPr>
          </a:p>
          <a:p>
            <a:pPr marL="457200" lvl="0" indent="-304800" algn="l" rtl="0">
              <a:lnSpc>
                <a:spcPct val="115000"/>
              </a:lnSpc>
              <a:spcBef>
                <a:spcPts val="0"/>
              </a:spcBef>
              <a:spcAft>
                <a:spcPts val="0"/>
              </a:spcAft>
              <a:buClr>
                <a:srgbClr val="D1D5DB"/>
              </a:buClr>
              <a:buSzPts val="1200"/>
              <a:buChar char="●"/>
            </a:pPr>
            <a:r>
              <a:rPr lang="en" sz="1200">
                <a:solidFill>
                  <a:srgbClr val="D1D5DB"/>
                </a:solidFill>
                <a:highlight>
                  <a:srgbClr val="444654"/>
                </a:highlight>
              </a:rPr>
              <a:t>日志处理和分析：Netflix 的各种服务会产生大量日志数据，这些数据通过 Kafka 被实时收集和处理。Kafka 使得日志数据可以被实时分析，支持运维团队监控系统健康状况，以及开发团队分析用户行为和系统性能。</a:t>
            </a:r>
            <a:endParaRPr sz="1200">
              <a:solidFill>
                <a:srgbClr val="D1D5DB"/>
              </a:solidFill>
              <a:highlight>
                <a:srgbClr val="444654"/>
              </a:highlight>
            </a:endParaRPr>
          </a:p>
          <a:p>
            <a:pPr marL="457200" lvl="0" indent="-304800" algn="l" rtl="0">
              <a:lnSpc>
                <a:spcPct val="115000"/>
              </a:lnSpc>
              <a:spcBef>
                <a:spcPts val="0"/>
              </a:spcBef>
              <a:spcAft>
                <a:spcPts val="0"/>
              </a:spcAft>
              <a:buClr>
                <a:srgbClr val="D1D5DB"/>
              </a:buClr>
              <a:buSzPts val="1200"/>
              <a:buChar char="●"/>
            </a:pPr>
            <a:r>
              <a:rPr lang="en" sz="1200">
                <a:solidFill>
                  <a:srgbClr val="D1D5DB"/>
                </a:solidFill>
                <a:highlight>
                  <a:srgbClr val="444654"/>
                </a:highlight>
              </a:rPr>
              <a:t>支持高并发和扩展性：Netflix 的用户基数庞大，需要处理巨大的并发请求。Kafka 的高吞吐量和良好的扩展性使得 Netflix 能够有效地支持这些需求，确保服务的稳定性和响应速度。</a:t>
            </a:r>
            <a:endParaRPr sz="1200">
              <a:solidFill>
                <a:srgbClr val="D1D5DB"/>
              </a:solidFill>
              <a:highlight>
                <a:srgbClr val="444654"/>
              </a:highlight>
            </a:endParaRPr>
          </a:p>
          <a:p>
            <a:pPr marL="0" lvl="0" indent="0" algn="l" rtl="0">
              <a:spcBef>
                <a:spcPts val="2100"/>
              </a:spcBef>
              <a:spcAft>
                <a:spcPts val="0"/>
              </a:spcAft>
              <a:buNone/>
            </a:pPr>
            <a:endParaRPr sz="1200">
              <a:solidFill>
                <a:schemeClr val="dk1"/>
              </a:solidFill>
              <a:highlight>
                <a:srgbClr val="FFFFFF"/>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a:off x="713225" y="539500"/>
            <a:ext cx="7717500" cy="406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10;p2"/>
          <p:cNvSpPr txBox="1">
            <a:spLocks noGrp="1"/>
          </p:cNvSpPr>
          <p:nvPr>
            <p:ph type="ctrTitle"/>
          </p:nvPr>
        </p:nvSpPr>
        <p:spPr>
          <a:xfrm>
            <a:off x="1375950" y="1432275"/>
            <a:ext cx="6392100" cy="161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375950" y="3235425"/>
            <a:ext cx="6392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166297" y="42307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8567615" y="-5"/>
            <a:ext cx="576389" cy="1727897"/>
            <a:chOff x="8567615" y="-5"/>
            <a:chExt cx="576389" cy="1727897"/>
          </a:xfrm>
        </p:grpSpPr>
        <p:sp>
          <p:nvSpPr>
            <p:cNvPr id="14" name="Google Shape;14;p2"/>
            <p:cNvSpPr/>
            <p:nvPr/>
          </p:nvSpPr>
          <p:spPr>
            <a:xfrm>
              <a:off x="8951662" y="-5"/>
              <a:ext cx="192341" cy="191812"/>
            </a:xfrm>
            <a:custGeom>
              <a:avLst/>
              <a:gdLst/>
              <a:ahLst/>
              <a:cxnLst/>
              <a:rect l="l" t="t" r="r" b="b"/>
              <a:pathLst>
                <a:path w="3638" h="3628" extrusionOk="0">
                  <a:moveTo>
                    <a:pt x="2279" y="1360"/>
                  </a:moveTo>
                  <a:lnTo>
                    <a:pt x="2279" y="1"/>
                  </a:lnTo>
                  <a:lnTo>
                    <a:pt x="1370" y="1"/>
                  </a:lnTo>
                  <a:lnTo>
                    <a:pt x="1370" y="1360"/>
                  </a:lnTo>
                  <a:lnTo>
                    <a:pt x="1" y="1360"/>
                  </a:lnTo>
                  <a:lnTo>
                    <a:pt x="1" y="2268"/>
                  </a:lnTo>
                  <a:lnTo>
                    <a:pt x="1370" y="2268"/>
                  </a:lnTo>
                  <a:lnTo>
                    <a:pt x="1370" y="3627"/>
                  </a:lnTo>
                  <a:lnTo>
                    <a:pt x="2279" y="3627"/>
                  </a:lnTo>
                  <a:lnTo>
                    <a:pt x="2279" y="2268"/>
                  </a:lnTo>
                  <a:lnTo>
                    <a:pt x="3638" y="2268"/>
                  </a:lnTo>
                  <a:lnTo>
                    <a:pt x="3638" y="13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567615" y="-5"/>
              <a:ext cx="192341" cy="191812"/>
            </a:xfrm>
            <a:custGeom>
              <a:avLst/>
              <a:gdLst/>
              <a:ahLst/>
              <a:cxnLst/>
              <a:rect l="l" t="t" r="r" b="b"/>
              <a:pathLst>
                <a:path w="3638" h="3628" extrusionOk="0">
                  <a:moveTo>
                    <a:pt x="2269" y="1"/>
                  </a:moveTo>
                  <a:lnTo>
                    <a:pt x="1370" y="1"/>
                  </a:lnTo>
                  <a:lnTo>
                    <a:pt x="1370" y="1360"/>
                  </a:lnTo>
                  <a:lnTo>
                    <a:pt x="1" y="1360"/>
                  </a:lnTo>
                  <a:lnTo>
                    <a:pt x="1" y="2268"/>
                  </a:lnTo>
                  <a:lnTo>
                    <a:pt x="1370" y="2268"/>
                  </a:lnTo>
                  <a:lnTo>
                    <a:pt x="1370" y="3627"/>
                  </a:lnTo>
                  <a:lnTo>
                    <a:pt x="2269" y="3627"/>
                  </a:lnTo>
                  <a:lnTo>
                    <a:pt x="2269" y="2268"/>
                  </a:lnTo>
                  <a:lnTo>
                    <a:pt x="3638" y="2268"/>
                  </a:lnTo>
                  <a:lnTo>
                    <a:pt x="3638" y="1360"/>
                  </a:lnTo>
                  <a:lnTo>
                    <a:pt x="2269" y="13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951662" y="383461"/>
              <a:ext cx="192341" cy="192341"/>
            </a:xfrm>
            <a:custGeom>
              <a:avLst/>
              <a:gdLst/>
              <a:ahLst/>
              <a:cxnLst/>
              <a:rect l="l" t="t" r="r" b="b"/>
              <a:pathLst>
                <a:path w="3638" h="3638" extrusionOk="0">
                  <a:moveTo>
                    <a:pt x="2279" y="0"/>
                  </a:moveTo>
                  <a:lnTo>
                    <a:pt x="1370" y="0"/>
                  </a:lnTo>
                  <a:lnTo>
                    <a:pt x="1370" y="1370"/>
                  </a:lnTo>
                  <a:lnTo>
                    <a:pt x="1" y="1370"/>
                  </a:lnTo>
                  <a:lnTo>
                    <a:pt x="1" y="2279"/>
                  </a:lnTo>
                  <a:lnTo>
                    <a:pt x="1370" y="2279"/>
                  </a:lnTo>
                  <a:lnTo>
                    <a:pt x="1370" y="3637"/>
                  </a:lnTo>
                  <a:lnTo>
                    <a:pt x="2279" y="3637"/>
                  </a:lnTo>
                  <a:lnTo>
                    <a:pt x="2279" y="2279"/>
                  </a:lnTo>
                  <a:lnTo>
                    <a:pt x="3638" y="2279"/>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567615" y="383461"/>
              <a:ext cx="192341" cy="192341"/>
            </a:xfrm>
            <a:custGeom>
              <a:avLst/>
              <a:gdLst/>
              <a:ahLst/>
              <a:cxnLst/>
              <a:rect l="l" t="t" r="r" b="b"/>
              <a:pathLst>
                <a:path w="3638" h="3638" extrusionOk="0">
                  <a:moveTo>
                    <a:pt x="2269" y="0"/>
                  </a:moveTo>
                  <a:lnTo>
                    <a:pt x="1370" y="0"/>
                  </a:lnTo>
                  <a:lnTo>
                    <a:pt x="1370" y="1370"/>
                  </a:lnTo>
                  <a:lnTo>
                    <a:pt x="1" y="1370"/>
                  </a:lnTo>
                  <a:lnTo>
                    <a:pt x="1" y="2279"/>
                  </a:lnTo>
                  <a:lnTo>
                    <a:pt x="1370" y="2279"/>
                  </a:lnTo>
                  <a:lnTo>
                    <a:pt x="1370" y="3637"/>
                  </a:lnTo>
                  <a:lnTo>
                    <a:pt x="2269" y="3637"/>
                  </a:lnTo>
                  <a:lnTo>
                    <a:pt x="2269" y="2279"/>
                  </a:lnTo>
                  <a:lnTo>
                    <a:pt x="3638" y="2279"/>
                  </a:lnTo>
                  <a:lnTo>
                    <a:pt x="3638" y="1370"/>
                  </a:lnTo>
                  <a:lnTo>
                    <a:pt x="226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951662" y="767508"/>
              <a:ext cx="192341" cy="192341"/>
            </a:xfrm>
            <a:custGeom>
              <a:avLst/>
              <a:gdLst/>
              <a:ahLst/>
              <a:cxnLst/>
              <a:rect l="l" t="t" r="r" b="b"/>
              <a:pathLst>
                <a:path w="3638" h="3638" extrusionOk="0">
                  <a:moveTo>
                    <a:pt x="2279" y="0"/>
                  </a:moveTo>
                  <a:lnTo>
                    <a:pt x="1370" y="0"/>
                  </a:lnTo>
                  <a:lnTo>
                    <a:pt x="1370" y="1369"/>
                  </a:lnTo>
                  <a:lnTo>
                    <a:pt x="1" y="1369"/>
                  </a:lnTo>
                  <a:lnTo>
                    <a:pt x="1" y="2278"/>
                  </a:lnTo>
                  <a:lnTo>
                    <a:pt x="1370" y="2278"/>
                  </a:lnTo>
                  <a:lnTo>
                    <a:pt x="1370" y="3637"/>
                  </a:lnTo>
                  <a:lnTo>
                    <a:pt x="2279" y="3637"/>
                  </a:lnTo>
                  <a:lnTo>
                    <a:pt x="2279" y="2278"/>
                  </a:lnTo>
                  <a:lnTo>
                    <a:pt x="3638" y="227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567615" y="767508"/>
              <a:ext cx="192341" cy="192341"/>
            </a:xfrm>
            <a:custGeom>
              <a:avLst/>
              <a:gdLst/>
              <a:ahLst/>
              <a:cxnLst/>
              <a:rect l="l" t="t" r="r" b="b"/>
              <a:pathLst>
                <a:path w="3638" h="3638" extrusionOk="0">
                  <a:moveTo>
                    <a:pt x="2269" y="0"/>
                  </a:moveTo>
                  <a:lnTo>
                    <a:pt x="1370" y="0"/>
                  </a:lnTo>
                  <a:lnTo>
                    <a:pt x="1370" y="1369"/>
                  </a:lnTo>
                  <a:lnTo>
                    <a:pt x="1" y="1369"/>
                  </a:lnTo>
                  <a:lnTo>
                    <a:pt x="1" y="2278"/>
                  </a:lnTo>
                  <a:lnTo>
                    <a:pt x="1370" y="2278"/>
                  </a:lnTo>
                  <a:lnTo>
                    <a:pt x="1370" y="3637"/>
                  </a:lnTo>
                  <a:lnTo>
                    <a:pt x="2269" y="3637"/>
                  </a:lnTo>
                  <a:lnTo>
                    <a:pt x="2269" y="2278"/>
                  </a:lnTo>
                  <a:lnTo>
                    <a:pt x="3638" y="2278"/>
                  </a:lnTo>
                  <a:lnTo>
                    <a:pt x="3638" y="1369"/>
                  </a:lnTo>
                  <a:lnTo>
                    <a:pt x="226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951662" y="1151503"/>
              <a:ext cx="192341" cy="192341"/>
            </a:xfrm>
            <a:custGeom>
              <a:avLst/>
              <a:gdLst/>
              <a:ahLst/>
              <a:cxnLst/>
              <a:rect l="l" t="t" r="r" b="b"/>
              <a:pathLst>
                <a:path w="3638" h="3638" extrusionOk="0">
                  <a:moveTo>
                    <a:pt x="2279" y="0"/>
                  </a:moveTo>
                  <a:lnTo>
                    <a:pt x="1370" y="0"/>
                  </a:lnTo>
                  <a:lnTo>
                    <a:pt x="1370" y="1370"/>
                  </a:lnTo>
                  <a:lnTo>
                    <a:pt x="1" y="1370"/>
                  </a:lnTo>
                  <a:lnTo>
                    <a:pt x="1" y="2268"/>
                  </a:lnTo>
                  <a:lnTo>
                    <a:pt x="1370" y="2268"/>
                  </a:lnTo>
                  <a:lnTo>
                    <a:pt x="1370" y="3637"/>
                  </a:lnTo>
                  <a:lnTo>
                    <a:pt x="2279" y="3637"/>
                  </a:lnTo>
                  <a:lnTo>
                    <a:pt x="2279" y="2268"/>
                  </a:lnTo>
                  <a:lnTo>
                    <a:pt x="3638" y="2268"/>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567615" y="1151503"/>
              <a:ext cx="192341" cy="192341"/>
            </a:xfrm>
            <a:custGeom>
              <a:avLst/>
              <a:gdLst/>
              <a:ahLst/>
              <a:cxnLst/>
              <a:rect l="l" t="t" r="r" b="b"/>
              <a:pathLst>
                <a:path w="3638" h="3638" extrusionOk="0">
                  <a:moveTo>
                    <a:pt x="2269" y="0"/>
                  </a:moveTo>
                  <a:lnTo>
                    <a:pt x="1370" y="0"/>
                  </a:lnTo>
                  <a:lnTo>
                    <a:pt x="1370" y="1370"/>
                  </a:lnTo>
                  <a:lnTo>
                    <a:pt x="1" y="1370"/>
                  </a:lnTo>
                  <a:lnTo>
                    <a:pt x="1" y="2268"/>
                  </a:lnTo>
                  <a:lnTo>
                    <a:pt x="1370" y="2268"/>
                  </a:lnTo>
                  <a:lnTo>
                    <a:pt x="1370" y="3637"/>
                  </a:lnTo>
                  <a:lnTo>
                    <a:pt x="2269" y="3637"/>
                  </a:lnTo>
                  <a:lnTo>
                    <a:pt x="2269" y="2268"/>
                  </a:lnTo>
                  <a:lnTo>
                    <a:pt x="3638" y="2268"/>
                  </a:lnTo>
                  <a:lnTo>
                    <a:pt x="3638" y="1370"/>
                  </a:lnTo>
                  <a:lnTo>
                    <a:pt x="226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951662" y="1535551"/>
              <a:ext cx="192341" cy="192341"/>
            </a:xfrm>
            <a:custGeom>
              <a:avLst/>
              <a:gdLst/>
              <a:ahLst/>
              <a:cxnLst/>
              <a:rect l="l" t="t" r="r" b="b"/>
              <a:pathLst>
                <a:path w="3638" h="3638" extrusionOk="0">
                  <a:moveTo>
                    <a:pt x="2279" y="0"/>
                  </a:moveTo>
                  <a:lnTo>
                    <a:pt x="1370" y="0"/>
                  </a:lnTo>
                  <a:lnTo>
                    <a:pt x="1370" y="1369"/>
                  </a:lnTo>
                  <a:lnTo>
                    <a:pt x="1" y="1369"/>
                  </a:lnTo>
                  <a:lnTo>
                    <a:pt x="1" y="2268"/>
                  </a:lnTo>
                  <a:lnTo>
                    <a:pt x="1370" y="2268"/>
                  </a:lnTo>
                  <a:lnTo>
                    <a:pt x="1370" y="3637"/>
                  </a:lnTo>
                  <a:lnTo>
                    <a:pt x="2279" y="3637"/>
                  </a:lnTo>
                  <a:lnTo>
                    <a:pt x="2279" y="2268"/>
                  </a:lnTo>
                  <a:lnTo>
                    <a:pt x="3638" y="226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567615" y="1535551"/>
              <a:ext cx="192341" cy="192341"/>
            </a:xfrm>
            <a:custGeom>
              <a:avLst/>
              <a:gdLst/>
              <a:ahLst/>
              <a:cxnLst/>
              <a:rect l="l" t="t" r="r" b="b"/>
              <a:pathLst>
                <a:path w="3638" h="3638" extrusionOk="0">
                  <a:moveTo>
                    <a:pt x="2269" y="0"/>
                  </a:moveTo>
                  <a:lnTo>
                    <a:pt x="1370" y="0"/>
                  </a:lnTo>
                  <a:lnTo>
                    <a:pt x="1370" y="1369"/>
                  </a:lnTo>
                  <a:lnTo>
                    <a:pt x="1" y="1369"/>
                  </a:lnTo>
                  <a:lnTo>
                    <a:pt x="1" y="2268"/>
                  </a:lnTo>
                  <a:lnTo>
                    <a:pt x="1370" y="2268"/>
                  </a:lnTo>
                  <a:lnTo>
                    <a:pt x="1370" y="3637"/>
                  </a:lnTo>
                  <a:lnTo>
                    <a:pt x="2269" y="3637"/>
                  </a:lnTo>
                  <a:lnTo>
                    <a:pt x="2269" y="2268"/>
                  </a:lnTo>
                  <a:lnTo>
                    <a:pt x="3638" y="2268"/>
                  </a:lnTo>
                  <a:lnTo>
                    <a:pt x="3638" y="1369"/>
                  </a:lnTo>
                  <a:lnTo>
                    <a:pt x="226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a:off x="103199" y="177322"/>
            <a:ext cx="475671" cy="475724"/>
          </a:xfrm>
          <a:custGeom>
            <a:avLst/>
            <a:gdLst/>
            <a:ahLst/>
            <a:cxnLst/>
            <a:rect l="l" t="t" r="r" b="b"/>
            <a:pathLst>
              <a:path w="8997" h="8998" extrusionOk="0">
                <a:moveTo>
                  <a:pt x="8355" y="376"/>
                </a:moveTo>
                <a:lnTo>
                  <a:pt x="4504" y="4237"/>
                </a:lnTo>
                <a:lnTo>
                  <a:pt x="642" y="376"/>
                </a:lnTo>
                <a:close/>
                <a:moveTo>
                  <a:pt x="375" y="643"/>
                </a:moveTo>
                <a:lnTo>
                  <a:pt x="4237" y="4494"/>
                </a:lnTo>
                <a:lnTo>
                  <a:pt x="375" y="8356"/>
                </a:lnTo>
                <a:lnTo>
                  <a:pt x="375" y="643"/>
                </a:lnTo>
                <a:close/>
                <a:moveTo>
                  <a:pt x="8623" y="643"/>
                </a:moveTo>
                <a:lnTo>
                  <a:pt x="8623" y="8356"/>
                </a:lnTo>
                <a:lnTo>
                  <a:pt x="4772" y="4494"/>
                </a:lnTo>
                <a:lnTo>
                  <a:pt x="8623" y="643"/>
                </a:lnTo>
                <a:close/>
                <a:moveTo>
                  <a:pt x="4504" y="4762"/>
                </a:moveTo>
                <a:lnTo>
                  <a:pt x="8355" y="8623"/>
                </a:lnTo>
                <a:lnTo>
                  <a:pt x="642" y="8623"/>
                </a:lnTo>
                <a:lnTo>
                  <a:pt x="4504" y="4762"/>
                </a:lnTo>
                <a:close/>
                <a:moveTo>
                  <a:pt x="1" y="1"/>
                </a:moveTo>
                <a:lnTo>
                  <a:pt x="1" y="8998"/>
                </a:lnTo>
                <a:lnTo>
                  <a:pt x="8997" y="8998"/>
                </a:lnTo>
                <a:lnTo>
                  <a:pt x="8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2"/>
          <p:cNvGrpSpPr/>
          <p:nvPr/>
        </p:nvGrpSpPr>
        <p:grpSpPr>
          <a:xfrm>
            <a:off x="160853" y="1851008"/>
            <a:ext cx="360386" cy="1441373"/>
            <a:chOff x="125830" y="1513767"/>
            <a:chExt cx="430415" cy="1721659"/>
          </a:xfrm>
        </p:grpSpPr>
        <p:sp>
          <p:nvSpPr>
            <p:cNvPr id="26" name="Google Shape;26;p2"/>
            <p:cNvSpPr/>
            <p:nvPr/>
          </p:nvSpPr>
          <p:spPr>
            <a:xfrm>
              <a:off x="125830" y="1513767"/>
              <a:ext cx="430415" cy="430415"/>
            </a:xfrm>
            <a:custGeom>
              <a:avLst/>
              <a:gdLst/>
              <a:ahLst/>
              <a:cxnLst/>
              <a:rect l="l" t="t" r="r" b="b"/>
              <a:pathLst>
                <a:path w="8141" h="8141" extrusionOk="0">
                  <a:moveTo>
                    <a:pt x="8141" y="4065"/>
                  </a:moveTo>
                  <a:lnTo>
                    <a:pt x="4076" y="0"/>
                  </a:lnTo>
                  <a:lnTo>
                    <a:pt x="1" y="4065"/>
                  </a:lnTo>
                  <a:lnTo>
                    <a:pt x="1" y="8141"/>
                  </a:lnTo>
                  <a:lnTo>
                    <a:pt x="4076" y="4065"/>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25830" y="1944129"/>
              <a:ext cx="430415" cy="430468"/>
            </a:xfrm>
            <a:custGeom>
              <a:avLst/>
              <a:gdLst/>
              <a:ahLst/>
              <a:cxnLst/>
              <a:rect l="l" t="t" r="r" b="b"/>
              <a:pathLst>
                <a:path w="8141" h="8142"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25830" y="2374544"/>
              <a:ext cx="430415" cy="430415"/>
            </a:xfrm>
            <a:custGeom>
              <a:avLst/>
              <a:gdLst/>
              <a:ahLst/>
              <a:cxnLst/>
              <a:rect l="l" t="t" r="r" b="b"/>
              <a:pathLst>
                <a:path w="8141" h="8141" extrusionOk="0">
                  <a:moveTo>
                    <a:pt x="8141" y="4066"/>
                  </a:moveTo>
                  <a:lnTo>
                    <a:pt x="4076" y="1"/>
                  </a:lnTo>
                  <a:lnTo>
                    <a:pt x="1" y="4066"/>
                  </a:lnTo>
                  <a:lnTo>
                    <a:pt x="1" y="8141"/>
                  </a:lnTo>
                  <a:lnTo>
                    <a:pt x="4076" y="4066"/>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25830" y="2804905"/>
              <a:ext cx="430415" cy="430520"/>
            </a:xfrm>
            <a:custGeom>
              <a:avLst/>
              <a:gdLst/>
              <a:ahLst/>
              <a:cxnLst/>
              <a:rect l="l" t="t" r="r" b="b"/>
              <a:pathLst>
                <a:path w="8141" h="8143"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2"/>
          <p:cNvSpPr/>
          <p:nvPr/>
        </p:nvSpPr>
        <p:spPr>
          <a:xfrm>
            <a:off x="8237861" y="423071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39"/>
        <p:cNvGrpSpPr/>
        <p:nvPr/>
      </p:nvGrpSpPr>
      <p:grpSpPr>
        <a:xfrm>
          <a:off x="0" y="0"/>
          <a:ext cx="0" cy="0"/>
          <a:chOff x="0" y="0"/>
          <a:chExt cx="0" cy="0"/>
        </a:xfrm>
      </p:grpSpPr>
      <p:sp>
        <p:nvSpPr>
          <p:cNvPr id="340" name="Google Shape;34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1" name="Google Shape;341;p20"/>
          <p:cNvSpPr txBox="1">
            <a:spLocks noGrp="1"/>
          </p:cNvSpPr>
          <p:nvPr>
            <p:ph type="subTitle" idx="1"/>
          </p:nvPr>
        </p:nvSpPr>
        <p:spPr>
          <a:xfrm>
            <a:off x="719988" y="1710150"/>
            <a:ext cx="2404200" cy="8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2" name="Google Shape;342;p20"/>
          <p:cNvSpPr txBox="1">
            <a:spLocks noGrp="1"/>
          </p:cNvSpPr>
          <p:nvPr>
            <p:ph type="subTitle" idx="2"/>
          </p:nvPr>
        </p:nvSpPr>
        <p:spPr>
          <a:xfrm>
            <a:off x="3274952" y="1710158"/>
            <a:ext cx="2404200" cy="8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3" name="Google Shape;343;p20"/>
          <p:cNvSpPr txBox="1">
            <a:spLocks noGrp="1"/>
          </p:cNvSpPr>
          <p:nvPr>
            <p:ph type="subTitle" idx="3"/>
          </p:nvPr>
        </p:nvSpPr>
        <p:spPr>
          <a:xfrm>
            <a:off x="719988" y="3270200"/>
            <a:ext cx="2404200" cy="8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4" name="Google Shape;344;p20"/>
          <p:cNvSpPr txBox="1">
            <a:spLocks noGrp="1"/>
          </p:cNvSpPr>
          <p:nvPr>
            <p:ph type="subTitle" idx="4"/>
          </p:nvPr>
        </p:nvSpPr>
        <p:spPr>
          <a:xfrm>
            <a:off x="3274952" y="3270200"/>
            <a:ext cx="2404200" cy="8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5" name="Google Shape;345;p20"/>
          <p:cNvSpPr txBox="1">
            <a:spLocks noGrp="1"/>
          </p:cNvSpPr>
          <p:nvPr>
            <p:ph type="subTitle" idx="5"/>
          </p:nvPr>
        </p:nvSpPr>
        <p:spPr>
          <a:xfrm>
            <a:off x="5829916" y="1710158"/>
            <a:ext cx="2404200" cy="8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6" name="Google Shape;346;p20"/>
          <p:cNvSpPr txBox="1">
            <a:spLocks noGrp="1"/>
          </p:cNvSpPr>
          <p:nvPr>
            <p:ph type="subTitle" idx="6"/>
          </p:nvPr>
        </p:nvSpPr>
        <p:spPr>
          <a:xfrm>
            <a:off x="5829916" y="3270200"/>
            <a:ext cx="2404200" cy="8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7" name="Google Shape;347;p20"/>
          <p:cNvSpPr txBox="1">
            <a:spLocks noGrp="1"/>
          </p:cNvSpPr>
          <p:nvPr>
            <p:ph type="subTitle" idx="7"/>
          </p:nvPr>
        </p:nvSpPr>
        <p:spPr>
          <a:xfrm>
            <a:off x="720000" y="1341025"/>
            <a:ext cx="2404200" cy="44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8" name="Google Shape;348;p20"/>
          <p:cNvSpPr txBox="1">
            <a:spLocks noGrp="1"/>
          </p:cNvSpPr>
          <p:nvPr>
            <p:ph type="subTitle" idx="8"/>
          </p:nvPr>
        </p:nvSpPr>
        <p:spPr>
          <a:xfrm>
            <a:off x="3274952" y="1341025"/>
            <a:ext cx="2404200" cy="44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49" name="Google Shape;349;p20"/>
          <p:cNvSpPr txBox="1">
            <a:spLocks noGrp="1"/>
          </p:cNvSpPr>
          <p:nvPr>
            <p:ph type="subTitle" idx="9"/>
          </p:nvPr>
        </p:nvSpPr>
        <p:spPr>
          <a:xfrm>
            <a:off x="5829925" y="1341025"/>
            <a:ext cx="2404200" cy="44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0" name="Google Shape;350;p20"/>
          <p:cNvSpPr txBox="1">
            <a:spLocks noGrp="1"/>
          </p:cNvSpPr>
          <p:nvPr>
            <p:ph type="subTitle" idx="13"/>
          </p:nvPr>
        </p:nvSpPr>
        <p:spPr>
          <a:xfrm>
            <a:off x="719988" y="2898000"/>
            <a:ext cx="2404200" cy="44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1" name="Google Shape;351;p20"/>
          <p:cNvSpPr txBox="1">
            <a:spLocks noGrp="1"/>
          </p:cNvSpPr>
          <p:nvPr>
            <p:ph type="subTitle" idx="14"/>
          </p:nvPr>
        </p:nvSpPr>
        <p:spPr>
          <a:xfrm>
            <a:off x="3274952" y="2898000"/>
            <a:ext cx="2404200" cy="44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2" name="Google Shape;352;p20"/>
          <p:cNvSpPr txBox="1">
            <a:spLocks noGrp="1"/>
          </p:cNvSpPr>
          <p:nvPr>
            <p:ph type="subTitle" idx="15"/>
          </p:nvPr>
        </p:nvSpPr>
        <p:spPr>
          <a:xfrm>
            <a:off x="5829925" y="2898000"/>
            <a:ext cx="2404200" cy="44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53" name="Google Shape;353;p20"/>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4" name="Google Shape;354;p20"/>
          <p:cNvSpPr/>
          <p:nvPr/>
        </p:nvSpPr>
        <p:spPr>
          <a:xfrm>
            <a:off x="2532647" y="4753975"/>
            <a:ext cx="4078705" cy="698114"/>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0"/>
          <p:cNvSpPr/>
          <p:nvPr/>
        </p:nvSpPr>
        <p:spPr>
          <a:xfrm rot="-5400000">
            <a:off x="8237861" y="16621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20"/>
          <p:cNvGrpSpPr/>
          <p:nvPr/>
        </p:nvGrpSpPr>
        <p:grpSpPr>
          <a:xfrm>
            <a:off x="137274" y="71082"/>
            <a:ext cx="2255540" cy="373950"/>
            <a:chOff x="739249" y="-2659143"/>
            <a:chExt cx="2255540" cy="373950"/>
          </a:xfrm>
        </p:grpSpPr>
        <p:sp>
          <p:nvSpPr>
            <p:cNvPr id="357" name="Google Shape;357;p20"/>
            <p:cNvSpPr/>
            <p:nvPr/>
          </p:nvSpPr>
          <p:spPr>
            <a:xfrm>
              <a:off x="739249"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p:nvPr/>
          </p:nvSpPr>
          <p:spPr>
            <a:xfrm>
              <a:off x="1149256"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0"/>
            <p:cNvSpPr/>
            <p:nvPr/>
          </p:nvSpPr>
          <p:spPr>
            <a:xfrm>
              <a:off x="1559316"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0"/>
            <p:cNvSpPr/>
            <p:nvPr/>
          </p:nvSpPr>
          <p:spPr>
            <a:xfrm>
              <a:off x="1969323"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0"/>
            <p:cNvSpPr/>
            <p:nvPr/>
          </p:nvSpPr>
          <p:spPr>
            <a:xfrm>
              <a:off x="2379383" y="-2659143"/>
              <a:ext cx="410694" cy="373950"/>
            </a:xfrm>
            <a:custGeom>
              <a:avLst/>
              <a:gdLst/>
              <a:ahLst/>
              <a:cxnLst/>
              <a:rect l="l" t="t" r="r" b="b"/>
              <a:pathLst>
                <a:path w="7768" h="7073" extrusionOk="0">
                  <a:moveTo>
                    <a:pt x="776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0"/>
            <p:cNvSpPr/>
            <p:nvPr/>
          </p:nvSpPr>
          <p:spPr>
            <a:xfrm>
              <a:off x="944544" y="-2659143"/>
              <a:ext cx="410113" cy="373950"/>
            </a:xfrm>
            <a:custGeom>
              <a:avLst/>
              <a:gdLst/>
              <a:ahLst/>
              <a:cxnLst/>
              <a:rect l="l" t="t" r="r" b="b"/>
              <a:pathLst>
                <a:path w="7757" h="7073" extrusionOk="0">
                  <a:moveTo>
                    <a:pt x="7756" y="1"/>
                  </a:moveTo>
                  <a:lnTo>
                    <a:pt x="5424" y="1"/>
                  </a:lnTo>
                  <a:lnTo>
                    <a:pt x="0"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0"/>
            <p:cNvSpPr/>
            <p:nvPr/>
          </p:nvSpPr>
          <p:spPr>
            <a:xfrm>
              <a:off x="1354603" y="-2659143"/>
              <a:ext cx="410060" cy="373950"/>
            </a:xfrm>
            <a:custGeom>
              <a:avLst/>
              <a:gdLst/>
              <a:ahLst/>
              <a:cxnLst/>
              <a:rect l="l" t="t" r="r" b="b"/>
              <a:pathLst>
                <a:path w="7756" h="7073" extrusionOk="0">
                  <a:moveTo>
                    <a:pt x="7756" y="1"/>
                  </a:moveTo>
                  <a:lnTo>
                    <a:pt x="5424" y="1"/>
                  </a:lnTo>
                  <a:lnTo>
                    <a:pt x="0"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0"/>
            <p:cNvSpPr/>
            <p:nvPr/>
          </p:nvSpPr>
          <p:spPr>
            <a:xfrm>
              <a:off x="1764610" y="-2659143"/>
              <a:ext cx="410113" cy="373950"/>
            </a:xfrm>
            <a:custGeom>
              <a:avLst/>
              <a:gdLst/>
              <a:ahLst/>
              <a:cxnLst/>
              <a:rect l="l" t="t" r="r" b="b"/>
              <a:pathLst>
                <a:path w="7757" h="7073" extrusionOk="0">
                  <a:moveTo>
                    <a:pt x="7757" y="1"/>
                  </a:moveTo>
                  <a:lnTo>
                    <a:pt x="5425" y="1"/>
                  </a:lnTo>
                  <a:lnTo>
                    <a:pt x="1"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0"/>
            <p:cNvSpPr/>
            <p:nvPr/>
          </p:nvSpPr>
          <p:spPr>
            <a:xfrm>
              <a:off x="2174670" y="-2659143"/>
              <a:ext cx="410060" cy="373950"/>
            </a:xfrm>
            <a:custGeom>
              <a:avLst/>
              <a:gdLst/>
              <a:ahLst/>
              <a:cxnLst/>
              <a:rect l="l" t="t" r="r" b="b"/>
              <a:pathLst>
                <a:path w="7756" h="7073" extrusionOk="0">
                  <a:moveTo>
                    <a:pt x="7756" y="1"/>
                  </a:moveTo>
                  <a:lnTo>
                    <a:pt x="5424" y="1"/>
                  </a:lnTo>
                  <a:lnTo>
                    <a:pt x="1"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0"/>
            <p:cNvSpPr/>
            <p:nvPr/>
          </p:nvSpPr>
          <p:spPr>
            <a:xfrm>
              <a:off x="2584677"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35"/>
        <p:cNvGrpSpPr/>
        <p:nvPr/>
      </p:nvGrpSpPr>
      <p:grpSpPr>
        <a:xfrm>
          <a:off x="0" y="0"/>
          <a:ext cx="0" cy="0"/>
          <a:chOff x="0" y="0"/>
          <a:chExt cx="0" cy="0"/>
        </a:xfrm>
      </p:grpSpPr>
      <p:sp>
        <p:nvSpPr>
          <p:cNvPr id="436" name="Google Shape;436;p23"/>
          <p:cNvSpPr/>
          <p:nvPr/>
        </p:nvSpPr>
        <p:spPr>
          <a:xfrm>
            <a:off x="166297" y="42307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8237861" y="423071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713225" y="539500"/>
            <a:ext cx="7717500" cy="4064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39" name="Google Shape;439;p23"/>
          <p:cNvGrpSpPr/>
          <p:nvPr/>
        </p:nvGrpSpPr>
        <p:grpSpPr>
          <a:xfrm rot="5400000">
            <a:off x="4391816" y="-181192"/>
            <a:ext cx="360386" cy="1441373"/>
            <a:chOff x="125830" y="1513767"/>
            <a:chExt cx="430415" cy="1721659"/>
          </a:xfrm>
        </p:grpSpPr>
        <p:sp>
          <p:nvSpPr>
            <p:cNvPr id="440" name="Google Shape;440;p23"/>
            <p:cNvSpPr/>
            <p:nvPr/>
          </p:nvSpPr>
          <p:spPr>
            <a:xfrm>
              <a:off x="125830" y="1513767"/>
              <a:ext cx="430415" cy="430415"/>
            </a:xfrm>
            <a:custGeom>
              <a:avLst/>
              <a:gdLst/>
              <a:ahLst/>
              <a:cxnLst/>
              <a:rect l="l" t="t" r="r" b="b"/>
              <a:pathLst>
                <a:path w="8141" h="8141" extrusionOk="0">
                  <a:moveTo>
                    <a:pt x="8141" y="4065"/>
                  </a:moveTo>
                  <a:lnTo>
                    <a:pt x="4076" y="0"/>
                  </a:lnTo>
                  <a:lnTo>
                    <a:pt x="1" y="4065"/>
                  </a:lnTo>
                  <a:lnTo>
                    <a:pt x="1" y="8141"/>
                  </a:lnTo>
                  <a:lnTo>
                    <a:pt x="4076" y="4065"/>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125830" y="1944129"/>
              <a:ext cx="430415" cy="430468"/>
            </a:xfrm>
            <a:custGeom>
              <a:avLst/>
              <a:gdLst/>
              <a:ahLst/>
              <a:cxnLst/>
              <a:rect l="l" t="t" r="r" b="b"/>
              <a:pathLst>
                <a:path w="8141" h="8142"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125830" y="2374544"/>
              <a:ext cx="430415" cy="430415"/>
            </a:xfrm>
            <a:custGeom>
              <a:avLst/>
              <a:gdLst/>
              <a:ahLst/>
              <a:cxnLst/>
              <a:rect l="l" t="t" r="r" b="b"/>
              <a:pathLst>
                <a:path w="8141" h="8141" extrusionOk="0">
                  <a:moveTo>
                    <a:pt x="8141" y="4066"/>
                  </a:moveTo>
                  <a:lnTo>
                    <a:pt x="4076" y="1"/>
                  </a:lnTo>
                  <a:lnTo>
                    <a:pt x="1" y="4066"/>
                  </a:lnTo>
                  <a:lnTo>
                    <a:pt x="1" y="8141"/>
                  </a:lnTo>
                  <a:lnTo>
                    <a:pt x="4076" y="4066"/>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830" y="2804905"/>
              <a:ext cx="430415" cy="430520"/>
            </a:xfrm>
            <a:custGeom>
              <a:avLst/>
              <a:gdLst/>
              <a:ahLst/>
              <a:cxnLst/>
              <a:rect l="l" t="t" r="r" b="b"/>
              <a:pathLst>
                <a:path w="8141" h="8143"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44"/>
        <p:cNvGrpSpPr/>
        <p:nvPr/>
      </p:nvGrpSpPr>
      <p:grpSpPr>
        <a:xfrm>
          <a:off x="0" y="0"/>
          <a:ext cx="0" cy="0"/>
          <a:chOff x="0" y="0"/>
          <a:chExt cx="0" cy="0"/>
        </a:xfrm>
      </p:grpSpPr>
      <p:sp>
        <p:nvSpPr>
          <p:cNvPr id="445" name="Google Shape;445;p24"/>
          <p:cNvSpPr/>
          <p:nvPr/>
        </p:nvSpPr>
        <p:spPr>
          <a:xfrm>
            <a:off x="0" y="3366600"/>
            <a:ext cx="9144000" cy="1776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46" name="Google Shape;446;p24"/>
          <p:cNvGrpSpPr/>
          <p:nvPr/>
        </p:nvGrpSpPr>
        <p:grpSpPr>
          <a:xfrm rot="5400000">
            <a:off x="-2038933" y="1638832"/>
            <a:ext cx="3707543" cy="1865830"/>
            <a:chOff x="4785888" y="-486812"/>
            <a:chExt cx="4078705" cy="2052618"/>
          </a:xfrm>
        </p:grpSpPr>
        <p:sp>
          <p:nvSpPr>
            <p:cNvPr id="447" name="Google Shape;447;p24"/>
            <p:cNvSpPr/>
            <p:nvPr/>
          </p:nvSpPr>
          <p:spPr>
            <a:xfrm>
              <a:off x="4785888" y="-486812"/>
              <a:ext cx="4078705" cy="698114"/>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4"/>
            <p:cNvSpPr/>
            <p:nvPr/>
          </p:nvSpPr>
          <p:spPr>
            <a:xfrm>
              <a:off x="4785888" y="867691"/>
              <a:ext cx="4078705" cy="698114"/>
            </a:xfrm>
            <a:custGeom>
              <a:avLst/>
              <a:gdLst/>
              <a:ahLst/>
              <a:cxnLst/>
              <a:rect l="l" t="t" r="r" b="b"/>
              <a:pathLst>
                <a:path w="104878" h="17951" extrusionOk="0">
                  <a:moveTo>
                    <a:pt x="95977" y="535"/>
                  </a:moveTo>
                  <a:lnTo>
                    <a:pt x="104502" y="9050"/>
                  </a:lnTo>
                  <a:lnTo>
                    <a:pt x="104502" y="17233"/>
                  </a:lnTo>
                  <a:lnTo>
                    <a:pt x="95977" y="8708"/>
                  </a:lnTo>
                  <a:lnTo>
                    <a:pt x="87269" y="17416"/>
                  </a:lnTo>
                  <a:lnTo>
                    <a:pt x="78562" y="8708"/>
                  </a:lnTo>
                  <a:lnTo>
                    <a:pt x="69854" y="17416"/>
                  </a:lnTo>
                  <a:lnTo>
                    <a:pt x="61147" y="8708"/>
                  </a:lnTo>
                  <a:lnTo>
                    <a:pt x="52439" y="17416"/>
                  </a:lnTo>
                  <a:lnTo>
                    <a:pt x="43731" y="8708"/>
                  </a:lnTo>
                  <a:lnTo>
                    <a:pt x="35024" y="17416"/>
                  </a:lnTo>
                  <a:lnTo>
                    <a:pt x="26316" y="8708"/>
                  </a:lnTo>
                  <a:lnTo>
                    <a:pt x="17597" y="17416"/>
                  </a:lnTo>
                  <a:lnTo>
                    <a:pt x="8890" y="8708"/>
                  </a:lnTo>
                  <a:lnTo>
                    <a:pt x="375" y="17233"/>
                  </a:lnTo>
                  <a:lnTo>
                    <a:pt x="375" y="9050"/>
                  </a:lnTo>
                  <a:lnTo>
                    <a:pt x="8890" y="535"/>
                  </a:lnTo>
                  <a:lnTo>
                    <a:pt x="17597" y="9243"/>
                  </a:lnTo>
                  <a:lnTo>
                    <a:pt x="26316" y="535"/>
                  </a:lnTo>
                  <a:lnTo>
                    <a:pt x="35024" y="9243"/>
                  </a:lnTo>
                  <a:lnTo>
                    <a:pt x="43731" y="535"/>
                  </a:lnTo>
                  <a:lnTo>
                    <a:pt x="52439" y="9243"/>
                  </a:lnTo>
                  <a:lnTo>
                    <a:pt x="61147" y="535"/>
                  </a:lnTo>
                  <a:lnTo>
                    <a:pt x="69854" y="9243"/>
                  </a:lnTo>
                  <a:lnTo>
                    <a:pt x="78562" y="535"/>
                  </a:lnTo>
                  <a:lnTo>
                    <a:pt x="87269" y="9243"/>
                  </a:lnTo>
                  <a:lnTo>
                    <a:pt x="95977" y="535"/>
                  </a:lnTo>
                  <a:close/>
                  <a:moveTo>
                    <a:pt x="8890" y="0"/>
                  </a:moveTo>
                  <a:lnTo>
                    <a:pt x="54" y="8847"/>
                  </a:lnTo>
                  <a:lnTo>
                    <a:pt x="1" y="8901"/>
                  </a:lnTo>
                  <a:lnTo>
                    <a:pt x="1" y="17683"/>
                  </a:lnTo>
                  <a:lnTo>
                    <a:pt x="322" y="17822"/>
                  </a:lnTo>
                  <a:lnTo>
                    <a:pt x="8890" y="9243"/>
                  </a:lnTo>
                  <a:lnTo>
                    <a:pt x="17597" y="17951"/>
                  </a:lnTo>
                  <a:lnTo>
                    <a:pt x="26316" y="9243"/>
                  </a:lnTo>
                  <a:lnTo>
                    <a:pt x="35024" y="17951"/>
                  </a:lnTo>
                  <a:lnTo>
                    <a:pt x="43731" y="9243"/>
                  </a:lnTo>
                  <a:lnTo>
                    <a:pt x="52439" y="17951"/>
                  </a:lnTo>
                  <a:lnTo>
                    <a:pt x="61147" y="9243"/>
                  </a:lnTo>
                  <a:lnTo>
                    <a:pt x="69854" y="17951"/>
                  </a:lnTo>
                  <a:lnTo>
                    <a:pt x="78562" y="9243"/>
                  </a:lnTo>
                  <a:lnTo>
                    <a:pt x="87269" y="17951"/>
                  </a:lnTo>
                  <a:lnTo>
                    <a:pt x="95977" y="9243"/>
                  </a:lnTo>
                  <a:lnTo>
                    <a:pt x="104556" y="17822"/>
                  </a:lnTo>
                  <a:lnTo>
                    <a:pt x="104877" y="17683"/>
                  </a:lnTo>
                  <a:lnTo>
                    <a:pt x="104877" y="8901"/>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4"/>
            <p:cNvSpPr/>
            <p:nvPr/>
          </p:nvSpPr>
          <p:spPr>
            <a:xfrm>
              <a:off x="4785888" y="190439"/>
              <a:ext cx="4078705" cy="698114"/>
            </a:xfrm>
            <a:custGeom>
              <a:avLst/>
              <a:gdLst/>
              <a:ahLst/>
              <a:cxnLst/>
              <a:rect l="l" t="t" r="r" b="b"/>
              <a:pathLst>
                <a:path w="104878" h="17951" extrusionOk="0">
                  <a:moveTo>
                    <a:pt x="95977" y="535"/>
                  </a:moveTo>
                  <a:lnTo>
                    <a:pt x="104502" y="9050"/>
                  </a:lnTo>
                  <a:lnTo>
                    <a:pt x="104502" y="1723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33"/>
                  </a:lnTo>
                  <a:lnTo>
                    <a:pt x="375" y="9050"/>
                  </a:lnTo>
                  <a:lnTo>
                    <a:pt x="8890" y="535"/>
                  </a:lnTo>
                  <a:lnTo>
                    <a:pt x="17597" y="9243"/>
                  </a:lnTo>
                  <a:lnTo>
                    <a:pt x="26316" y="535"/>
                  </a:lnTo>
                  <a:lnTo>
                    <a:pt x="35024" y="9243"/>
                  </a:lnTo>
                  <a:lnTo>
                    <a:pt x="43731" y="535"/>
                  </a:lnTo>
                  <a:lnTo>
                    <a:pt x="52439" y="9243"/>
                  </a:lnTo>
                  <a:lnTo>
                    <a:pt x="61147" y="535"/>
                  </a:lnTo>
                  <a:lnTo>
                    <a:pt x="69854" y="9243"/>
                  </a:lnTo>
                  <a:lnTo>
                    <a:pt x="78562" y="535"/>
                  </a:lnTo>
                  <a:lnTo>
                    <a:pt x="87269" y="9243"/>
                  </a:lnTo>
                  <a:lnTo>
                    <a:pt x="95977" y="535"/>
                  </a:lnTo>
                  <a:close/>
                  <a:moveTo>
                    <a:pt x="8890" y="0"/>
                  </a:moveTo>
                  <a:lnTo>
                    <a:pt x="54" y="8846"/>
                  </a:lnTo>
                  <a:lnTo>
                    <a:pt x="1" y="8900"/>
                  </a:lnTo>
                  <a:lnTo>
                    <a:pt x="1" y="17682"/>
                  </a:lnTo>
                  <a:lnTo>
                    <a:pt x="322" y="17811"/>
                  </a:lnTo>
                  <a:lnTo>
                    <a:pt x="8890" y="9243"/>
                  </a:lnTo>
                  <a:lnTo>
                    <a:pt x="17597" y="17950"/>
                  </a:lnTo>
                  <a:lnTo>
                    <a:pt x="26316" y="9243"/>
                  </a:lnTo>
                  <a:lnTo>
                    <a:pt x="35024" y="17950"/>
                  </a:lnTo>
                  <a:lnTo>
                    <a:pt x="43731" y="9243"/>
                  </a:lnTo>
                  <a:lnTo>
                    <a:pt x="52439" y="17950"/>
                  </a:lnTo>
                  <a:lnTo>
                    <a:pt x="61147" y="9243"/>
                  </a:lnTo>
                  <a:lnTo>
                    <a:pt x="69854" y="17950"/>
                  </a:lnTo>
                  <a:lnTo>
                    <a:pt x="78562" y="9243"/>
                  </a:lnTo>
                  <a:lnTo>
                    <a:pt x="87269" y="17950"/>
                  </a:lnTo>
                  <a:lnTo>
                    <a:pt x="95977" y="9243"/>
                  </a:lnTo>
                  <a:lnTo>
                    <a:pt x="104556" y="17811"/>
                  </a:lnTo>
                  <a:lnTo>
                    <a:pt x="104877" y="17682"/>
                  </a:lnTo>
                  <a:lnTo>
                    <a:pt x="104877" y="8900"/>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24"/>
          <p:cNvSpPr/>
          <p:nvPr/>
        </p:nvSpPr>
        <p:spPr>
          <a:xfrm rot="-5400000">
            <a:off x="8237861" y="16621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4"/>
          <p:cNvGrpSpPr/>
          <p:nvPr/>
        </p:nvGrpSpPr>
        <p:grpSpPr>
          <a:xfrm>
            <a:off x="3444224" y="4681182"/>
            <a:ext cx="2255540" cy="373950"/>
            <a:chOff x="739249" y="-2659143"/>
            <a:chExt cx="2255540" cy="373950"/>
          </a:xfrm>
        </p:grpSpPr>
        <p:sp>
          <p:nvSpPr>
            <p:cNvPr id="452" name="Google Shape;452;p24"/>
            <p:cNvSpPr/>
            <p:nvPr/>
          </p:nvSpPr>
          <p:spPr>
            <a:xfrm>
              <a:off x="739249"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4"/>
            <p:cNvSpPr/>
            <p:nvPr/>
          </p:nvSpPr>
          <p:spPr>
            <a:xfrm>
              <a:off x="1149256"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4"/>
            <p:cNvSpPr/>
            <p:nvPr/>
          </p:nvSpPr>
          <p:spPr>
            <a:xfrm>
              <a:off x="1559316"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4"/>
            <p:cNvSpPr/>
            <p:nvPr/>
          </p:nvSpPr>
          <p:spPr>
            <a:xfrm>
              <a:off x="1969323"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4"/>
            <p:cNvSpPr/>
            <p:nvPr/>
          </p:nvSpPr>
          <p:spPr>
            <a:xfrm>
              <a:off x="2379383" y="-2659143"/>
              <a:ext cx="410694" cy="373950"/>
            </a:xfrm>
            <a:custGeom>
              <a:avLst/>
              <a:gdLst/>
              <a:ahLst/>
              <a:cxnLst/>
              <a:rect l="l" t="t" r="r" b="b"/>
              <a:pathLst>
                <a:path w="7768" h="7073" extrusionOk="0">
                  <a:moveTo>
                    <a:pt x="776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4"/>
            <p:cNvSpPr/>
            <p:nvPr/>
          </p:nvSpPr>
          <p:spPr>
            <a:xfrm>
              <a:off x="944544" y="-2659143"/>
              <a:ext cx="410113" cy="373950"/>
            </a:xfrm>
            <a:custGeom>
              <a:avLst/>
              <a:gdLst/>
              <a:ahLst/>
              <a:cxnLst/>
              <a:rect l="l" t="t" r="r" b="b"/>
              <a:pathLst>
                <a:path w="7757" h="7073" extrusionOk="0">
                  <a:moveTo>
                    <a:pt x="7756" y="1"/>
                  </a:moveTo>
                  <a:lnTo>
                    <a:pt x="5424" y="1"/>
                  </a:lnTo>
                  <a:lnTo>
                    <a:pt x="0"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4"/>
            <p:cNvSpPr/>
            <p:nvPr/>
          </p:nvSpPr>
          <p:spPr>
            <a:xfrm>
              <a:off x="1354603" y="-2659143"/>
              <a:ext cx="410060" cy="373950"/>
            </a:xfrm>
            <a:custGeom>
              <a:avLst/>
              <a:gdLst/>
              <a:ahLst/>
              <a:cxnLst/>
              <a:rect l="l" t="t" r="r" b="b"/>
              <a:pathLst>
                <a:path w="7756" h="7073" extrusionOk="0">
                  <a:moveTo>
                    <a:pt x="7756" y="1"/>
                  </a:moveTo>
                  <a:lnTo>
                    <a:pt x="5424" y="1"/>
                  </a:lnTo>
                  <a:lnTo>
                    <a:pt x="0"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1764610" y="-2659143"/>
              <a:ext cx="410113" cy="373950"/>
            </a:xfrm>
            <a:custGeom>
              <a:avLst/>
              <a:gdLst/>
              <a:ahLst/>
              <a:cxnLst/>
              <a:rect l="l" t="t" r="r" b="b"/>
              <a:pathLst>
                <a:path w="7757" h="7073" extrusionOk="0">
                  <a:moveTo>
                    <a:pt x="7757" y="1"/>
                  </a:moveTo>
                  <a:lnTo>
                    <a:pt x="5425" y="1"/>
                  </a:lnTo>
                  <a:lnTo>
                    <a:pt x="1"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2174670" y="-2659143"/>
              <a:ext cx="410060" cy="373950"/>
            </a:xfrm>
            <a:custGeom>
              <a:avLst/>
              <a:gdLst/>
              <a:ahLst/>
              <a:cxnLst/>
              <a:rect l="l" t="t" r="r" b="b"/>
              <a:pathLst>
                <a:path w="7756" h="7073" extrusionOk="0">
                  <a:moveTo>
                    <a:pt x="7756" y="1"/>
                  </a:moveTo>
                  <a:lnTo>
                    <a:pt x="5424" y="1"/>
                  </a:lnTo>
                  <a:lnTo>
                    <a:pt x="1"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2584677"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3"/>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3" name="Google Shape;33;p3"/>
          <p:cNvSpPr txBox="1">
            <a:spLocks noGrp="1"/>
          </p:cNvSpPr>
          <p:nvPr>
            <p:ph type="title" idx="2" hasCustomPrompt="1"/>
          </p:nvPr>
        </p:nvSpPr>
        <p:spPr>
          <a:xfrm>
            <a:off x="713225" y="2907250"/>
            <a:ext cx="3973200" cy="8418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4" name="Google Shape;34;p3"/>
          <p:cNvSpPr>
            <a:spLocks noGrp="1"/>
          </p:cNvSpPr>
          <p:nvPr>
            <p:ph type="pic" idx="3"/>
          </p:nvPr>
        </p:nvSpPr>
        <p:spPr>
          <a:xfrm>
            <a:off x="5219700" y="552650"/>
            <a:ext cx="3211200" cy="3209400"/>
          </a:xfrm>
          <a:prstGeom prst="rect">
            <a:avLst/>
          </a:prstGeom>
          <a:noFill/>
          <a:ln>
            <a:noFill/>
          </a:ln>
        </p:spPr>
      </p:sp>
      <p:sp>
        <p:nvSpPr>
          <p:cNvPr id="35" name="Google Shape;35;p3"/>
          <p:cNvSpPr/>
          <p:nvPr/>
        </p:nvSpPr>
        <p:spPr>
          <a:xfrm>
            <a:off x="0" y="4325"/>
            <a:ext cx="9144000" cy="1776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36" name="Google Shape;36;p3"/>
          <p:cNvGrpSpPr/>
          <p:nvPr/>
        </p:nvGrpSpPr>
        <p:grpSpPr>
          <a:xfrm>
            <a:off x="4971467" y="-212743"/>
            <a:ext cx="3707543" cy="1865830"/>
            <a:chOff x="4785888" y="-486812"/>
            <a:chExt cx="4078705" cy="2052618"/>
          </a:xfrm>
        </p:grpSpPr>
        <p:sp>
          <p:nvSpPr>
            <p:cNvPr id="37" name="Google Shape;37;p3"/>
            <p:cNvSpPr/>
            <p:nvPr/>
          </p:nvSpPr>
          <p:spPr>
            <a:xfrm>
              <a:off x="4785888" y="-486812"/>
              <a:ext cx="4078705" cy="698114"/>
            </a:xfrm>
            <a:custGeom>
              <a:avLst/>
              <a:gdLst/>
              <a:ahLst/>
              <a:cxnLst/>
              <a:rect l="l" t="t" r="r" b="b"/>
              <a:pathLst>
                <a:path w="104878" h="17951" extrusionOk="0">
                  <a:moveTo>
                    <a:pt x="95977" y="524"/>
                  </a:moveTo>
                  <a:lnTo>
                    <a:pt x="104502" y="9050"/>
                  </a:lnTo>
                  <a:lnTo>
                    <a:pt x="104502" y="1722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23"/>
                  </a:lnTo>
                  <a:lnTo>
                    <a:pt x="375" y="9050"/>
                  </a:lnTo>
                  <a:lnTo>
                    <a:pt x="8890" y="524"/>
                  </a:lnTo>
                  <a:lnTo>
                    <a:pt x="17597" y="9242"/>
                  </a:lnTo>
                  <a:lnTo>
                    <a:pt x="26316" y="524"/>
                  </a:lnTo>
                  <a:lnTo>
                    <a:pt x="35024" y="9242"/>
                  </a:lnTo>
                  <a:lnTo>
                    <a:pt x="43731" y="524"/>
                  </a:lnTo>
                  <a:lnTo>
                    <a:pt x="52439" y="9242"/>
                  </a:lnTo>
                  <a:lnTo>
                    <a:pt x="61147" y="524"/>
                  </a:lnTo>
                  <a:lnTo>
                    <a:pt x="69854" y="9242"/>
                  </a:lnTo>
                  <a:lnTo>
                    <a:pt x="78562" y="524"/>
                  </a:lnTo>
                  <a:lnTo>
                    <a:pt x="87269" y="9242"/>
                  </a:lnTo>
                  <a:lnTo>
                    <a:pt x="95977" y="524"/>
                  </a:lnTo>
                  <a:close/>
                  <a:moveTo>
                    <a:pt x="8890" y="0"/>
                  </a:moveTo>
                  <a:lnTo>
                    <a:pt x="1" y="8889"/>
                  </a:lnTo>
                  <a:lnTo>
                    <a:pt x="1" y="17682"/>
                  </a:lnTo>
                  <a:lnTo>
                    <a:pt x="322" y="17811"/>
                  </a:lnTo>
                  <a:lnTo>
                    <a:pt x="8890" y="9242"/>
                  </a:lnTo>
                  <a:lnTo>
                    <a:pt x="17597" y="17950"/>
                  </a:lnTo>
                  <a:lnTo>
                    <a:pt x="26316" y="9242"/>
                  </a:lnTo>
                  <a:lnTo>
                    <a:pt x="35024" y="17950"/>
                  </a:lnTo>
                  <a:lnTo>
                    <a:pt x="43731" y="9242"/>
                  </a:lnTo>
                  <a:lnTo>
                    <a:pt x="52439" y="17950"/>
                  </a:lnTo>
                  <a:lnTo>
                    <a:pt x="61147" y="9242"/>
                  </a:lnTo>
                  <a:lnTo>
                    <a:pt x="69854" y="17950"/>
                  </a:lnTo>
                  <a:lnTo>
                    <a:pt x="78562" y="9242"/>
                  </a:lnTo>
                  <a:lnTo>
                    <a:pt x="87269" y="17950"/>
                  </a:lnTo>
                  <a:lnTo>
                    <a:pt x="95977" y="9242"/>
                  </a:lnTo>
                  <a:lnTo>
                    <a:pt x="104556" y="17811"/>
                  </a:lnTo>
                  <a:lnTo>
                    <a:pt x="104877" y="17682"/>
                  </a:lnTo>
                  <a:lnTo>
                    <a:pt x="104877" y="8889"/>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785888" y="867691"/>
              <a:ext cx="4078705" cy="698114"/>
            </a:xfrm>
            <a:custGeom>
              <a:avLst/>
              <a:gdLst/>
              <a:ahLst/>
              <a:cxnLst/>
              <a:rect l="l" t="t" r="r" b="b"/>
              <a:pathLst>
                <a:path w="104878" h="17951" extrusionOk="0">
                  <a:moveTo>
                    <a:pt x="95977" y="535"/>
                  </a:moveTo>
                  <a:lnTo>
                    <a:pt x="104502" y="9050"/>
                  </a:lnTo>
                  <a:lnTo>
                    <a:pt x="104502" y="17233"/>
                  </a:lnTo>
                  <a:lnTo>
                    <a:pt x="95977" y="8708"/>
                  </a:lnTo>
                  <a:lnTo>
                    <a:pt x="87269" y="17416"/>
                  </a:lnTo>
                  <a:lnTo>
                    <a:pt x="78562" y="8708"/>
                  </a:lnTo>
                  <a:lnTo>
                    <a:pt x="69854" y="17416"/>
                  </a:lnTo>
                  <a:lnTo>
                    <a:pt x="61147" y="8708"/>
                  </a:lnTo>
                  <a:lnTo>
                    <a:pt x="52439" y="17416"/>
                  </a:lnTo>
                  <a:lnTo>
                    <a:pt x="43731" y="8708"/>
                  </a:lnTo>
                  <a:lnTo>
                    <a:pt x="35024" y="17416"/>
                  </a:lnTo>
                  <a:lnTo>
                    <a:pt x="26316" y="8708"/>
                  </a:lnTo>
                  <a:lnTo>
                    <a:pt x="17597" y="17416"/>
                  </a:lnTo>
                  <a:lnTo>
                    <a:pt x="8890" y="8708"/>
                  </a:lnTo>
                  <a:lnTo>
                    <a:pt x="375" y="17233"/>
                  </a:lnTo>
                  <a:lnTo>
                    <a:pt x="375" y="9050"/>
                  </a:lnTo>
                  <a:lnTo>
                    <a:pt x="8890" y="535"/>
                  </a:lnTo>
                  <a:lnTo>
                    <a:pt x="17597" y="9243"/>
                  </a:lnTo>
                  <a:lnTo>
                    <a:pt x="26316" y="535"/>
                  </a:lnTo>
                  <a:lnTo>
                    <a:pt x="35024" y="9243"/>
                  </a:lnTo>
                  <a:lnTo>
                    <a:pt x="43731" y="535"/>
                  </a:lnTo>
                  <a:lnTo>
                    <a:pt x="52439" y="9243"/>
                  </a:lnTo>
                  <a:lnTo>
                    <a:pt x="61147" y="535"/>
                  </a:lnTo>
                  <a:lnTo>
                    <a:pt x="69854" y="9243"/>
                  </a:lnTo>
                  <a:lnTo>
                    <a:pt x="78562" y="535"/>
                  </a:lnTo>
                  <a:lnTo>
                    <a:pt x="87269" y="9243"/>
                  </a:lnTo>
                  <a:lnTo>
                    <a:pt x="95977" y="535"/>
                  </a:lnTo>
                  <a:close/>
                  <a:moveTo>
                    <a:pt x="8890" y="0"/>
                  </a:moveTo>
                  <a:lnTo>
                    <a:pt x="54" y="8847"/>
                  </a:lnTo>
                  <a:lnTo>
                    <a:pt x="1" y="8901"/>
                  </a:lnTo>
                  <a:lnTo>
                    <a:pt x="1" y="17683"/>
                  </a:lnTo>
                  <a:lnTo>
                    <a:pt x="322" y="17822"/>
                  </a:lnTo>
                  <a:lnTo>
                    <a:pt x="8890" y="9243"/>
                  </a:lnTo>
                  <a:lnTo>
                    <a:pt x="17597" y="17951"/>
                  </a:lnTo>
                  <a:lnTo>
                    <a:pt x="26316" y="9243"/>
                  </a:lnTo>
                  <a:lnTo>
                    <a:pt x="35024" y="17951"/>
                  </a:lnTo>
                  <a:lnTo>
                    <a:pt x="43731" y="9243"/>
                  </a:lnTo>
                  <a:lnTo>
                    <a:pt x="52439" y="17951"/>
                  </a:lnTo>
                  <a:lnTo>
                    <a:pt x="61147" y="9243"/>
                  </a:lnTo>
                  <a:lnTo>
                    <a:pt x="69854" y="17951"/>
                  </a:lnTo>
                  <a:lnTo>
                    <a:pt x="78562" y="9243"/>
                  </a:lnTo>
                  <a:lnTo>
                    <a:pt x="87269" y="17951"/>
                  </a:lnTo>
                  <a:lnTo>
                    <a:pt x="95977" y="9243"/>
                  </a:lnTo>
                  <a:lnTo>
                    <a:pt x="104556" y="17822"/>
                  </a:lnTo>
                  <a:lnTo>
                    <a:pt x="104877" y="17683"/>
                  </a:lnTo>
                  <a:lnTo>
                    <a:pt x="104877" y="8901"/>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4785888" y="190439"/>
              <a:ext cx="4078705" cy="698114"/>
            </a:xfrm>
            <a:custGeom>
              <a:avLst/>
              <a:gdLst/>
              <a:ahLst/>
              <a:cxnLst/>
              <a:rect l="l" t="t" r="r" b="b"/>
              <a:pathLst>
                <a:path w="104878" h="17951" extrusionOk="0">
                  <a:moveTo>
                    <a:pt x="95977" y="535"/>
                  </a:moveTo>
                  <a:lnTo>
                    <a:pt x="104502" y="9050"/>
                  </a:lnTo>
                  <a:lnTo>
                    <a:pt x="104502" y="17233"/>
                  </a:lnTo>
                  <a:lnTo>
                    <a:pt x="95977" y="8708"/>
                  </a:lnTo>
                  <a:lnTo>
                    <a:pt x="87269" y="17415"/>
                  </a:lnTo>
                  <a:lnTo>
                    <a:pt x="78562" y="8708"/>
                  </a:lnTo>
                  <a:lnTo>
                    <a:pt x="69854" y="17415"/>
                  </a:lnTo>
                  <a:lnTo>
                    <a:pt x="61147" y="8708"/>
                  </a:lnTo>
                  <a:lnTo>
                    <a:pt x="52439" y="17415"/>
                  </a:lnTo>
                  <a:lnTo>
                    <a:pt x="43731" y="8708"/>
                  </a:lnTo>
                  <a:lnTo>
                    <a:pt x="35024" y="17415"/>
                  </a:lnTo>
                  <a:lnTo>
                    <a:pt x="26316" y="8708"/>
                  </a:lnTo>
                  <a:lnTo>
                    <a:pt x="17597" y="17415"/>
                  </a:lnTo>
                  <a:lnTo>
                    <a:pt x="8890" y="8708"/>
                  </a:lnTo>
                  <a:lnTo>
                    <a:pt x="375" y="17233"/>
                  </a:lnTo>
                  <a:lnTo>
                    <a:pt x="375" y="9050"/>
                  </a:lnTo>
                  <a:lnTo>
                    <a:pt x="8890" y="535"/>
                  </a:lnTo>
                  <a:lnTo>
                    <a:pt x="17597" y="9243"/>
                  </a:lnTo>
                  <a:lnTo>
                    <a:pt x="26316" y="535"/>
                  </a:lnTo>
                  <a:lnTo>
                    <a:pt x="35024" y="9243"/>
                  </a:lnTo>
                  <a:lnTo>
                    <a:pt x="43731" y="535"/>
                  </a:lnTo>
                  <a:lnTo>
                    <a:pt x="52439" y="9243"/>
                  </a:lnTo>
                  <a:lnTo>
                    <a:pt x="61147" y="535"/>
                  </a:lnTo>
                  <a:lnTo>
                    <a:pt x="69854" y="9243"/>
                  </a:lnTo>
                  <a:lnTo>
                    <a:pt x="78562" y="535"/>
                  </a:lnTo>
                  <a:lnTo>
                    <a:pt x="87269" y="9243"/>
                  </a:lnTo>
                  <a:lnTo>
                    <a:pt x="95977" y="535"/>
                  </a:lnTo>
                  <a:close/>
                  <a:moveTo>
                    <a:pt x="8890" y="0"/>
                  </a:moveTo>
                  <a:lnTo>
                    <a:pt x="54" y="8846"/>
                  </a:lnTo>
                  <a:lnTo>
                    <a:pt x="1" y="8900"/>
                  </a:lnTo>
                  <a:lnTo>
                    <a:pt x="1" y="17682"/>
                  </a:lnTo>
                  <a:lnTo>
                    <a:pt x="322" y="17811"/>
                  </a:lnTo>
                  <a:lnTo>
                    <a:pt x="8890" y="9243"/>
                  </a:lnTo>
                  <a:lnTo>
                    <a:pt x="17597" y="17950"/>
                  </a:lnTo>
                  <a:lnTo>
                    <a:pt x="26316" y="9243"/>
                  </a:lnTo>
                  <a:lnTo>
                    <a:pt x="35024" y="17950"/>
                  </a:lnTo>
                  <a:lnTo>
                    <a:pt x="43731" y="9243"/>
                  </a:lnTo>
                  <a:lnTo>
                    <a:pt x="52439" y="17950"/>
                  </a:lnTo>
                  <a:lnTo>
                    <a:pt x="61147" y="9243"/>
                  </a:lnTo>
                  <a:lnTo>
                    <a:pt x="69854" y="17950"/>
                  </a:lnTo>
                  <a:lnTo>
                    <a:pt x="78562" y="9243"/>
                  </a:lnTo>
                  <a:lnTo>
                    <a:pt x="87269" y="17950"/>
                  </a:lnTo>
                  <a:lnTo>
                    <a:pt x="95977" y="9243"/>
                  </a:lnTo>
                  <a:lnTo>
                    <a:pt x="104556" y="17811"/>
                  </a:lnTo>
                  <a:lnTo>
                    <a:pt x="104877" y="17682"/>
                  </a:lnTo>
                  <a:lnTo>
                    <a:pt x="104877" y="8900"/>
                  </a:lnTo>
                  <a:lnTo>
                    <a:pt x="95977" y="0"/>
                  </a:lnTo>
                  <a:lnTo>
                    <a:pt x="87269" y="8708"/>
                  </a:lnTo>
                  <a:lnTo>
                    <a:pt x="78562" y="0"/>
                  </a:lnTo>
                  <a:lnTo>
                    <a:pt x="69854" y="8708"/>
                  </a:lnTo>
                  <a:lnTo>
                    <a:pt x="61147" y="0"/>
                  </a:lnTo>
                  <a:lnTo>
                    <a:pt x="52439" y="8708"/>
                  </a:lnTo>
                  <a:lnTo>
                    <a:pt x="43731" y="0"/>
                  </a:lnTo>
                  <a:lnTo>
                    <a:pt x="35024" y="8708"/>
                  </a:lnTo>
                  <a:lnTo>
                    <a:pt x="26316" y="0"/>
                  </a:lnTo>
                  <a:lnTo>
                    <a:pt x="17597" y="8708"/>
                  </a:lnTo>
                  <a:lnTo>
                    <a:pt x="88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3"/>
          <p:cNvGrpSpPr/>
          <p:nvPr/>
        </p:nvGrpSpPr>
        <p:grpSpPr>
          <a:xfrm>
            <a:off x="261618" y="1264207"/>
            <a:ext cx="205400" cy="1100648"/>
            <a:chOff x="261618" y="3816907"/>
            <a:chExt cx="205400" cy="1100648"/>
          </a:xfrm>
        </p:grpSpPr>
        <p:sp>
          <p:nvSpPr>
            <p:cNvPr id="41" name="Google Shape;41;p3"/>
            <p:cNvSpPr/>
            <p:nvPr/>
          </p:nvSpPr>
          <p:spPr>
            <a:xfrm rot="5400000">
              <a:off x="261671" y="3816855"/>
              <a:ext cx="205294" cy="205400"/>
            </a:xfrm>
            <a:custGeom>
              <a:avLst/>
              <a:gdLst/>
              <a:ahLst/>
              <a:cxnLst/>
              <a:rect l="l" t="t" r="r" b="b"/>
              <a:pathLst>
                <a:path w="3883" h="3885" extrusionOk="0">
                  <a:moveTo>
                    <a:pt x="3102" y="0"/>
                  </a:moveTo>
                  <a:lnTo>
                    <a:pt x="1947" y="1167"/>
                  </a:lnTo>
                  <a:lnTo>
                    <a:pt x="781" y="0"/>
                  </a:lnTo>
                  <a:lnTo>
                    <a:pt x="0" y="771"/>
                  </a:lnTo>
                  <a:lnTo>
                    <a:pt x="1166" y="1937"/>
                  </a:lnTo>
                  <a:lnTo>
                    <a:pt x="0" y="3103"/>
                  </a:lnTo>
                  <a:lnTo>
                    <a:pt x="781" y="3884"/>
                  </a:lnTo>
                  <a:lnTo>
                    <a:pt x="1947" y="2718"/>
                  </a:lnTo>
                  <a:lnTo>
                    <a:pt x="3102" y="3884"/>
                  </a:lnTo>
                  <a:lnTo>
                    <a:pt x="3883" y="3103"/>
                  </a:lnTo>
                  <a:lnTo>
                    <a:pt x="2717" y="1937"/>
                  </a:lnTo>
                  <a:lnTo>
                    <a:pt x="3883" y="77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rot="5400000">
              <a:off x="261645" y="4264796"/>
              <a:ext cx="205347" cy="205400"/>
            </a:xfrm>
            <a:custGeom>
              <a:avLst/>
              <a:gdLst/>
              <a:ahLst/>
              <a:cxnLst/>
              <a:rect l="l" t="t" r="r" b="b"/>
              <a:pathLst>
                <a:path w="3884" h="3885" extrusionOk="0">
                  <a:moveTo>
                    <a:pt x="3103" y="0"/>
                  </a:moveTo>
                  <a:lnTo>
                    <a:pt x="1936" y="1167"/>
                  </a:lnTo>
                  <a:lnTo>
                    <a:pt x="781" y="0"/>
                  </a:lnTo>
                  <a:lnTo>
                    <a:pt x="0" y="771"/>
                  </a:lnTo>
                  <a:lnTo>
                    <a:pt x="1166" y="1937"/>
                  </a:lnTo>
                  <a:lnTo>
                    <a:pt x="0" y="3103"/>
                  </a:lnTo>
                  <a:lnTo>
                    <a:pt x="781" y="3884"/>
                  </a:lnTo>
                  <a:lnTo>
                    <a:pt x="1936" y="2718"/>
                  </a:lnTo>
                  <a:lnTo>
                    <a:pt x="3103" y="3884"/>
                  </a:lnTo>
                  <a:lnTo>
                    <a:pt x="3883" y="3103"/>
                  </a:lnTo>
                  <a:lnTo>
                    <a:pt x="2717" y="1937"/>
                  </a:lnTo>
                  <a:lnTo>
                    <a:pt x="3883" y="77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5400000">
              <a:off x="261909" y="4712446"/>
              <a:ext cx="204818" cy="205400"/>
            </a:xfrm>
            <a:custGeom>
              <a:avLst/>
              <a:gdLst/>
              <a:ahLst/>
              <a:cxnLst/>
              <a:rect l="l" t="t" r="r" b="b"/>
              <a:pathLst>
                <a:path w="3874" h="3885" extrusionOk="0">
                  <a:moveTo>
                    <a:pt x="3873" y="771"/>
                  </a:moveTo>
                  <a:lnTo>
                    <a:pt x="3103" y="0"/>
                  </a:lnTo>
                  <a:lnTo>
                    <a:pt x="1936" y="1167"/>
                  </a:lnTo>
                  <a:lnTo>
                    <a:pt x="771" y="0"/>
                  </a:lnTo>
                  <a:lnTo>
                    <a:pt x="1" y="771"/>
                  </a:lnTo>
                  <a:lnTo>
                    <a:pt x="1166" y="1937"/>
                  </a:lnTo>
                  <a:lnTo>
                    <a:pt x="1" y="3103"/>
                  </a:lnTo>
                  <a:lnTo>
                    <a:pt x="771" y="3884"/>
                  </a:lnTo>
                  <a:lnTo>
                    <a:pt x="1936" y="2718"/>
                  </a:lnTo>
                  <a:lnTo>
                    <a:pt x="3103" y="3884"/>
                  </a:lnTo>
                  <a:lnTo>
                    <a:pt x="3873" y="3103"/>
                  </a:lnTo>
                  <a:lnTo>
                    <a:pt x="2718" y="193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3"/>
          <p:cNvSpPr/>
          <p:nvPr/>
        </p:nvSpPr>
        <p:spPr>
          <a:xfrm>
            <a:off x="8250394" y="423071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8"/>
        <p:cNvGrpSpPr/>
        <p:nvPr/>
      </p:nvGrpSpPr>
      <p:grpSpPr>
        <a:xfrm>
          <a:off x="0" y="0"/>
          <a:ext cx="0" cy="0"/>
          <a:chOff x="0" y="0"/>
          <a:chExt cx="0" cy="0"/>
        </a:xfrm>
      </p:grpSpPr>
      <p:sp>
        <p:nvSpPr>
          <p:cNvPr id="139" name="Google Shape;139;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40" name="Google Shape;140;p8"/>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41" name="Google Shape;141;p8"/>
          <p:cNvGrpSpPr/>
          <p:nvPr/>
        </p:nvGrpSpPr>
        <p:grpSpPr>
          <a:xfrm>
            <a:off x="1872247" y="-62504"/>
            <a:ext cx="5399507" cy="519818"/>
            <a:chOff x="-1943216" y="3950083"/>
            <a:chExt cx="5399507" cy="519818"/>
          </a:xfrm>
        </p:grpSpPr>
        <p:sp>
          <p:nvSpPr>
            <p:cNvPr id="142" name="Google Shape;142;p8"/>
            <p:cNvSpPr/>
            <p:nvPr/>
          </p:nvSpPr>
          <p:spPr>
            <a:xfrm>
              <a:off x="561078"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3356103" y="4369765"/>
              <a:ext cx="100189" cy="100136"/>
            </a:xfrm>
            <a:custGeom>
              <a:avLst/>
              <a:gdLst/>
              <a:ahLst/>
              <a:cxnLst/>
              <a:rect l="l" t="t" r="r" b="b"/>
              <a:pathLst>
                <a:path w="1895" h="1894" extrusionOk="0">
                  <a:moveTo>
                    <a:pt x="1895" y="0"/>
                  </a:moveTo>
                  <a:lnTo>
                    <a:pt x="1" y="1894"/>
                  </a:lnTo>
                  <a:lnTo>
                    <a:pt x="525" y="1894"/>
                  </a:lnTo>
                  <a:lnTo>
                    <a:pt x="1895" y="535"/>
                  </a:lnTo>
                  <a:lnTo>
                    <a:pt x="18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25062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045650" y="4059260"/>
              <a:ext cx="410641" cy="410641"/>
            </a:xfrm>
            <a:custGeom>
              <a:avLst/>
              <a:gdLst/>
              <a:ahLst/>
              <a:cxnLst/>
              <a:rect l="l" t="t" r="r" b="b"/>
              <a:pathLst>
                <a:path w="7767" h="7767" extrusionOk="0">
                  <a:moveTo>
                    <a:pt x="7767" y="1"/>
                  </a:moveTo>
                  <a:lnTo>
                    <a:pt x="0" y="7767"/>
                  </a:lnTo>
                  <a:lnTo>
                    <a:pt x="524" y="7767"/>
                  </a:lnTo>
                  <a:lnTo>
                    <a:pt x="7767" y="536"/>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5988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2735145" y="3950083"/>
              <a:ext cx="548103" cy="519818"/>
            </a:xfrm>
            <a:custGeom>
              <a:avLst/>
              <a:gdLst/>
              <a:ahLst/>
              <a:cxnLst/>
              <a:rect l="l" t="t" r="r" b="b"/>
              <a:pathLst>
                <a:path w="10367" h="9832" extrusionOk="0">
                  <a:moveTo>
                    <a:pt x="9831" y="1"/>
                  </a:moveTo>
                  <a:lnTo>
                    <a:pt x="0" y="9832"/>
                  </a:lnTo>
                  <a:lnTo>
                    <a:pt x="52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370386" y="3950083"/>
              <a:ext cx="548050" cy="519818"/>
            </a:xfrm>
            <a:custGeom>
              <a:avLst/>
              <a:gdLst/>
              <a:ahLst/>
              <a:cxnLst/>
              <a:rect l="l" t="t" r="r" b="b"/>
              <a:pathLst>
                <a:path w="10366" h="9832" extrusionOk="0">
                  <a:moveTo>
                    <a:pt x="9842"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2424639" y="3950083"/>
              <a:ext cx="548050" cy="519818"/>
            </a:xfrm>
            <a:custGeom>
              <a:avLst/>
              <a:gdLst/>
              <a:ahLst/>
              <a:cxnLst/>
              <a:rect l="l" t="t" r="r" b="b"/>
              <a:pathLst>
                <a:path w="10366" h="9832" extrusionOk="0">
                  <a:moveTo>
                    <a:pt x="9831" y="1"/>
                  </a:moveTo>
                  <a:lnTo>
                    <a:pt x="1" y="9832"/>
                  </a:lnTo>
                  <a:lnTo>
                    <a:pt x="524"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680892" y="3950083"/>
              <a:ext cx="548103" cy="519818"/>
            </a:xfrm>
            <a:custGeom>
              <a:avLst/>
              <a:gdLst/>
              <a:ahLst/>
              <a:cxnLst/>
              <a:rect l="l" t="t" r="r" b="b"/>
              <a:pathLst>
                <a:path w="10367" h="9832" extrusionOk="0">
                  <a:moveTo>
                    <a:pt x="9842" y="1"/>
                  </a:moveTo>
                  <a:lnTo>
                    <a:pt x="0" y="9832"/>
                  </a:lnTo>
                  <a:lnTo>
                    <a:pt x="53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2114134" y="3950083"/>
              <a:ext cx="548103" cy="519818"/>
            </a:xfrm>
            <a:custGeom>
              <a:avLst/>
              <a:gdLst/>
              <a:ahLst/>
              <a:cxnLst/>
              <a:rect l="l" t="t" r="r" b="b"/>
              <a:pathLst>
                <a:path w="10367" h="9832" extrusionOk="0">
                  <a:moveTo>
                    <a:pt x="9832" y="1"/>
                  </a:moveTo>
                  <a:lnTo>
                    <a:pt x="0"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991397" y="3950083"/>
              <a:ext cx="548103" cy="519818"/>
            </a:xfrm>
            <a:custGeom>
              <a:avLst/>
              <a:gdLst/>
              <a:ahLst/>
              <a:cxnLst/>
              <a:rect l="l" t="t" r="r" b="b"/>
              <a:pathLst>
                <a:path w="10367" h="9832" extrusionOk="0">
                  <a:moveTo>
                    <a:pt x="9843"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1803681" y="3950083"/>
              <a:ext cx="548050" cy="519818"/>
            </a:xfrm>
            <a:custGeom>
              <a:avLst/>
              <a:gdLst/>
              <a:ahLst/>
              <a:cxnLst/>
              <a:rect l="l" t="t" r="r" b="b"/>
              <a:pathLst>
                <a:path w="10366" h="9832" extrusionOk="0">
                  <a:moveTo>
                    <a:pt x="9830" y="1"/>
                  </a:moveTo>
                  <a:lnTo>
                    <a:pt x="0" y="9832"/>
                  </a:lnTo>
                  <a:lnTo>
                    <a:pt x="524" y="9832"/>
                  </a:lnTo>
                  <a:lnTo>
                    <a:pt x="10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1301903" y="3950083"/>
              <a:ext cx="548103" cy="519818"/>
            </a:xfrm>
            <a:custGeom>
              <a:avLst/>
              <a:gdLst/>
              <a:ahLst/>
              <a:cxnLst/>
              <a:rect l="l" t="t" r="r" b="b"/>
              <a:pathLst>
                <a:path w="10367" h="9832" extrusionOk="0">
                  <a:moveTo>
                    <a:pt x="9842" y="1"/>
                  </a:moveTo>
                  <a:lnTo>
                    <a:pt x="1" y="9832"/>
                  </a:lnTo>
                  <a:lnTo>
                    <a:pt x="536"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1493123" y="3950083"/>
              <a:ext cx="548103" cy="519818"/>
            </a:xfrm>
            <a:custGeom>
              <a:avLst/>
              <a:gdLst/>
              <a:ahLst/>
              <a:cxnLst/>
              <a:rect l="l" t="t" r="r" b="b"/>
              <a:pathLst>
                <a:path w="10367" h="9832" extrusionOk="0">
                  <a:moveTo>
                    <a:pt x="9832" y="1"/>
                  </a:moveTo>
                  <a:lnTo>
                    <a:pt x="1"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161235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a:off x="1182089" y="3950083"/>
              <a:ext cx="548632" cy="519818"/>
            </a:xfrm>
            <a:custGeom>
              <a:avLst/>
              <a:gdLst/>
              <a:ahLst/>
              <a:cxnLst/>
              <a:rect l="l" t="t" r="r" b="b"/>
              <a:pathLst>
                <a:path w="10377" h="9832" extrusionOk="0">
                  <a:moveTo>
                    <a:pt x="9842" y="1"/>
                  </a:moveTo>
                  <a:lnTo>
                    <a:pt x="0" y="9832"/>
                  </a:lnTo>
                  <a:lnTo>
                    <a:pt x="535"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192286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871583"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1943216" y="3950083"/>
              <a:ext cx="257900" cy="257953"/>
            </a:xfrm>
            <a:custGeom>
              <a:avLst/>
              <a:gdLst/>
              <a:ahLst/>
              <a:cxnLst/>
              <a:rect l="l" t="t" r="r" b="b"/>
              <a:pathLst>
                <a:path w="4878" h="4879" extrusionOk="0">
                  <a:moveTo>
                    <a:pt x="4343" y="1"/>
                  </a:moveTo>
                  <a:lnTo>
                    <a:pt x="0" y="4344"/>
                  </a:lnTo>
                  <a:lnTo>
                    <a:pt x="0" y="4879"/>
                  </a:lnTo>
                  <a:lnTo>
                    <a:pt x="4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8691137" y="2647495"/>
            <a:ext cx="192341" cy="1727897"/>
            <a:chOff x="7374487" y="-2000805"/>
            <a:chExt cx="192341" cy="1727897"/>
          </a:xfrm>
        </p:grpSpPr>
        <p:sp>
          <p:nvSpPr>
            <p:cNvPr id="162" name="Google Shape;162;p8"/>
            <p:cNvSpPr/>
            <p:nvPr/>
          </p:nvSpPr>
          <p:spPr>
            <a:xfrm>
              <a:off x="7374487" y="-2000805"/>
              <a:ext cx="192341" cy="191812"/>
            </a:xfrm>
            <a:custGeom>
              <a:avLst/>
              <a:gdLst/>
              <a:ahLst/>
              <a:cxnLst/>
              <a:rect l="l" t="t" r="r" b="b"/>
              <a:pathLst>
                <a:path w="3638" h="3628" extrusionOk="0">
                  <a:moveTo>
                    <a:pt x="2279" y="1360"/>
                  </a:moveTo>
                  <a:lnTo>
                    <a:pt x="2279" y="1"/>
                  </a:lnTo>
                  <a:lnTo>
                    <a:pt x="1370" y="1"/>
                  </a:lnTo>
                  <a:lnTo>
                    <a:pt x="1370" y="1360"/>
                  </a:lnTo>
                  <a:lnTo>
                    <a:pt x="1" y="1360"/>
                  </a:lnTo>
                  <a:lnTo>
                    <a:pt x="1" y="2268"/>
                  </a:lnTo>
                  <a:lnTo>
                    <a:pt x="1370" y="2268"/>
                  </a:lnTo>
                  <a:lnTo>
                    <a:pt x="1370" y="3627"/>
                  </a:lnTo>
                  <a:lnTo>
                    <a:pt x="2279" y="3627"/>
                  </a:lnTo>
                  <a:lnTo>
                    <a:pt x="2279" y="2268"/>
                  </a:lnTo>
                  <a:lnTo>
                    <a:pt x="3638" y="2268"/>
                  </a:lnTo>
                  <a:lnTo>
                    <a:pt x="3638" y="13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7374487" y="-1617339"/>
              <a:ext cx="192341" cy="192341"/>
            </a:xfrm>
            <a:custGeom>
              <a:avLst/>
              <a:gdLst/>
              <a:ahLst/>
              <a:cxnLst/>
              <a:rect l="l" t="t" r="r" b="b"/>
              <a:pathLst>
                <a:path w="3638" h="3638" extrusionOk="0">
                  <a:moveTo>
                    <a:pt x="2279" y="0"/>
                  </a:moveTo>
                  <a:lnTo>
                    <a:pt x="1370" y="0"/>
                  </a:lnTo>
                  <a:lnTo>
                    <a:pt x="1370" y="1370"/>
                  </a:lnTo>
                  <a:lnTo>
                    <a:pt x="1" y="1370"/>
                  </a:lnTo>
                  <a:lnTo>
                    <a:pt x="1" y="2279"/>
                  </a:lnTo>
                  <a:lnTo>
                    <a:pt x="1370" y="2279"/>
                  </a:lnTo>
                  <a:lnTo>
                    <a:pt x="1370" y="3637"/>
                  </a:lnTo>
                  <a:lnTo>
                    <a:pt x="2279" y="3637"/>
                  </a:lnTo>
                  <a:lnTo>
                    <a:pt x="2279" y="2279"/>
                  </a:lnTo>
                  <a:lnTo>
                    <a:pt x="3638" y="2279"/>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7374487" y="-1233292"/>
              <a:ext cx="192341" cy="192341"/>
            </a:xfrm>
            <a:custGeom>
              <a:avLst/>
              <a:gdLst/>
              <a:ahLst/>
              <a:cxnLst/>
              <a:rect l="l" t="t" r="r" b="b"/>
              <a:pathLst>
                <a:path w="3638" h="3638" extrusionOk="0">
                  <a:moveTo>
                    <a:pt x="2279" y="0"/>
                  </a:moveTo>
                  <a:lnTo>
                    <a:pt x="1370" y="0"/>
                  </a:lnTo>
                  <a:lnTo>
                    <a:pt x="1370" y="1369"/>
                  </a:lnTo>
                  <a:lnTo>
                    <a:pt x="1" y="1369"/>
                  </a:lnTo>
                  <a:lnTo>
                    <a:pt x="1" y="2278"/>
                  </a:lnTo>
                  <a:lnTo>
                    <a:pt x="1370" y="2278"/>
                  </a:lnTo>
                  <a:lnTo>
                    <a:pt x="1370" y="3637"/>
                  </a:lnTo>
                  <a:lnTo>
                    <a:pt x="2279" y="3637"/>
                  </a:lnTo>
                  <a:lnTo>
                    <a:pt x="2279" y="2278"/>
                  </a:lnTo>
                  <a:lnTo>
                    <a:pt x="3638" y="227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7374487" y="-849297"/>
              <a:ext cx="192341" cy="192341"/>
            </a:xfrm>
            <a:custGeom>
              <a:avLst/>
              <a:gdLst/>
              <a:ahLst/>
              <a:cxnLst/>
              <a:rect l="l" t="t" r="r" b="b"/>
              <a:pathLst>
                <a:path w="3638" h="3638" extrusionOk="0">
                  <a:moveTo>
                    <a:pt x="2279" y="0"/>
                  </a:moveTo>
                  <a:lnTo>
                    <a:pt x="1370" y="0"/>
                  </a:lnTo>
                  <a:lnTo>
                    <a:pt x="1370" y="1370"/>
                  </a:lnTo>
                  <a:lnTo>
                    <a:pt x="1" y="1370"/>
                  </a:lnTo>
                  <a:lnTo>
                    <a:pt x="1" y="2268"/>
                  </a:lnTo>
                  <a:lnTo>
                    <a:pt x="1370" y="2268"/>
                  </a:lnTo>
                  <a:lnTo>
                    <a:pt x="1370" y="3637"/>
                  </a:lnTo>
                  <a:lnTo>
                    <a:pt x="2279" y="3637"/>
                  </a:lnTo>
                  <a:lnTo>
                    <a:pt x="2279" y="2268"/>
                  </a:lnTo>
                  <a:lnTo>
                    <a:pt x="3638" y="2268"/>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7374487" y="-465249"/>
              <a:ext cx="192341" cy="192341"/>
            </a:xfrm>
            <a:custGeom>
              <a:avLst/>
              <a:gdLst/>
              <a:ahLst/>
              <a:cxnLst/>
              <a:rect l="l" t="t" r="r" b="b"/>
              <a:pathLst>
                <a:path w="3638" h="3638" extrusionOk="0">
                  <a:moveTo>
                    <a:pt x="2279" y="0"/>
                  </a:moveTo>
                  <a:lnTo>
                    <a:pt x="1370" y="0"/>
                  </a:lnTo>
                  <a:lnTo>
                    <a:pt x="1370" y="1369"/>
                  </a:lnTo>
                  <a:lnTo>
                    <a:pt x="1" y="1369"/>
                  </a:lnTo>
                  <a:lnTo>
                    <a:pt x="1" y="2268"/>
                  </a:lnTo>
                  <a:lnTo>
                    <a:pt x="1370" y="2268"/>
                  </a:lnTo>
                  <a:lnTo>
                    <a:pt x="1370" y="3637"/>
                  </a:lnTo>
                  <a:lnTo>
                    <a:pt x="2279" y="3637"/>
                  </a:lnTo>
                  <a:lnTo>
                    <a:pt x="2279" y="2268"/>
                  </a:lnTo>
                  <a:lnTo>
                    <a:pt x="3638" y="226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rot="5400000">
            <a:off x="166297" y="1662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8"/>
        <p:cNvGrpSpPr/>
        <p:nvPr/>
      </p:nvGrpSpPr>
      <p:grpSpPr>
        <a:xfrm>
          <a:off x="0" y="0"/>
          <a:ext cx="0" cy="0"/>
          <a:chOff x="0" y="0"/>
          <a:chExt cx="0" cy="0"/>
        </a:xfrm>
      </p:grpSpPr>
      <p:sp>
        <p:nvSpPr>
          <p:cNvPr id="169" name="Google Shape;169;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70" name="Google Shape;170;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1" name="Google Shape;171;p9"/>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2" name="Google Shape;172;p9"/>
          <p:cNvSpPr/>
          <p:nvPr/>
        </p:nvSpPr>
        <p:spPr>
          <a:xfrm rot="10800000">
            <a:off x="103188" y="192015"/>
            <a:ext cx="475671" cy="475724"/>
          </a:xfrm>
          <a:custGeom>
            <a:avLst/>
            <a:gdLst/>
            <a:ahLst/>
            <a:cxnLst/>
            <a:rect l="l" t="t" r="r" b="b"/>
            <a:pathLst>
              <a:path w="8997" h="8998" extrusionOk="0">
                <a:moveTo>
                  <a:pt x="8355" y="376"/>
                </a:moveTo>
                <a:lnTo>
                  <a:pt x="4504" y="4237"/>
                </a:lnTo>
                <a:lnTo>
                  <a:pt x="642" y="376"/>
                </a:lnTo>
                <a:close/>
                <a:moveTo>
                  <a:pt x="375" y="643"/>
                </a:moveTo>
                <a:lnTo>
                  <a:pt x="4237" y="4494"/>
                </a:lnTo>
                <a:lnTo>
                  <a:pt x="375" y="8356"/>
                </a:lnTo>
                <a:lnTo>
                  <a:pt x="375" y="643"/>
                </a:lnTo>
                <a:close/>
                <a:moveTo>
                  <a:pt x="8623" y="643"/>
                </a:moveTo>
                <a:lnTo>
                  <a:pt x="8623" y="8356"/>
                </a:lnTo>
                <a:lnTo>
                  <a:pt x="4772" y="4494"/>
                </a:lnTo>
                <a:lnTo>
                  <a:pt x="8623" y="643"/>
                </a:lnTo>
                <a:close/>
                <a:moveTo>
                  <a:pt x="4504" y="4762"/>
                </a:moveTo>
                <a:lnTo>
                  <a:pt x="8355" y="8623"/>
                </a:lnTo>
                <a:lnTo>
                  <a:pt x="642" y="8623"/>
                </a:lnTo>
                <a:lnTo>
                  <a:pt x="4504" y="4762"/>
                </a:lnTo>
                <a:close/>
                <a:moveTo>
                  <a:pt x="1" y="1"/>
                </a:moveTo>
                <a:lnTo>
                  <a:pt x="1" y="8998"/>
                </a:lnTo>
                <a:lnTo>
                  <a:pt x="8997" y="8998"/>
                </a:lnTo>
                <a:lnTo>
                  <a:pt x="8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9"/>
          <p:cNvGrpSpPr/>
          <p:nvPr/>
        </p:nvGrpSpPr>
        <p:grpSpPr>
          <a:xfrm rot="-5400000">
            <a:off x="7650474" y="1206457"/>
            <a:ext cx="2255540" cy="373950"/>
            <a:chOff x="739249" y="-2659143"/>
            <a:chExt cx="2255540" cy="373950"/>
          </a:xfrm>
        </p:grpSpPr>
        <p:sp>
          <p:nvSpPr>
            <p:cNvPr id="174" name="Google Shape;174;p9"/>
            <p:cNvSpPr/>
            <p:nvPr/>
          </p:nvSpPr>
          <p:spPr>
            <a:xfrm>
              <a:off x="739249"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1149256"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1559316" y="-2659143"/>
              <a:ext cx="410060" cy="373950"/>
            </a:xfrm>
            <a:custGeom>
              <a:avLst/>
              <a:gdLst/>
              <a:ahLst/>
              <a:cxnLst/>
              <a:rect l="l" t="t" r="r" b="b"/>
              <a:pathLst>
                <a:path w="7756" h="7073" extrusionOk="0">
                  <a:moveTo>
                    <a:pt x="7756"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1969323"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2379383" y="-2659143"/>
              <a:ext cx="410694" cy="373950"/>
            </a:xfrm>
            <a:custGeom>
              <a:avLst/>
              <a:gdLst/>
              <a:ahLst/>
              <a:cxnLst/>
              <a:rect l="l" t="t" r="r" b="b"/>
              <a:pathLst>
                <a:path w="7768" h="7073" extrusionOk="0">
                  <a:moveTo>
                    <a:pt x="776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p:nvPr/>
          </p:nvSpPr>
          <p:spPr>
            <a:xfrm>
              <a:off x="944544" y="-2659143"/>
              <a:ext cx="410113" cy="373950"/>
            </a:xfrm>
            <a:custGeom>
              <a:avLst/>
              <a:gdLst/>
              <a:ahLst/>
              <a:cxnLst/>
              <a:rect l="l" t="t" r="r" b="b"/>
              <a:pathLst>
                <a:path w="7757" h="7073" extrusionOk="0">
                  <a:moveTo>
                    <a:pt x="7756" y="1"/>
                  </a:moveTo>
                  <a:lnTo>
                    <a:pt x="5424" y="1"/>
                  </a:lnTo>
                  <a:lnTo>
                    <a:pt x="0"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1354603" y="-2659143"/>
              <a:ext cx="410060" cy="373950"/>
            </a:xfrm>
            <a:custGeom>
              <a:avLst/>
              <a:gdLst/>
              <a:ahLst/>
              <a:cxnLst/>
              <a:rect l="l" t="t" r="r" b="b"/>
              <a:pathLst>
                <a:path w="7756" h="7073" extrusionOk="0">
                  <a:moveTo>
                    <a:pt x="7756" y="1"/>
                  </a:moveTo>
                  <a:lnTo>
                    <a:pt x="5424" y="1"/>
                  </a:lnTo>
                  <a:lnTo>
                    <a:pt x="0"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1764610" y="-2659143"/>
              <a:ext cx="410113" cy="373950"/>
            </a:xfrm>
            <a:custGeom>
              <a:avLst/>
              <a:gdLst/>
              <a:ahLst/>
              <a:cxnLst/>
              <a:rect l="l" t="t" r="r" b="b"/>
              <a:pathLst>
                <a:path w="7757" h="7073" extrusionOk="0">
                  <a:moveTo>
                    <a:pt x="7757" y="1"/>
                  </a:moveTo>
                  <a:lnTo>
                    <a:pt x="5425" y="1"/>
                  </a:lnTo>
                  <a:lnTo>
                    <a:pt x="1" y="7072"/>
                  </a:lnTo>
                  <a:lnTo>
                    <a:pt x="2322"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2174670" y="-2659143"/>
              <a:ext cx="410060" cy="373950"/>
            </a:xfrm>
            <a:custGeom>
              <a:avLst/>
              <a:gdLst/>
              <a:ahLst/>
              <a:cxnLst/>
              <a:rect l="l" t="t" r="r" b="b"/>
              <a:pathLst>
                <a:path w="7756" h="7073" extrusionOk="0">
                  <a:moveTo>
                    <a:pt x="7756" y="1"/>
                  </a:moveTo>
                  <a:lnTo>
                    <a:pt x="5424" y="1"/>
                  </a:lnTo>
                  <a:lnTo>
                    <a:pt x="1" y="7072"/>
                  </a:lnTo>
                  <a:lnTo>
                    <a:pt x="2321"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a:off x="2584677" y="-2659143"/>
              <a:ext cx="410113" cy="373950"/>
            </a:xfrm>
            <a:custGeom>
              <a:avLst/>
              <a:gdLst/>
              <a:ahLst/>
              <a:cxnLst/>
              <a:rect l="l" t="t" r="r" b="b"/>
              <a:pathLst>
                <a:path w="7757" h="7073" extrusionOk="0">
                  <a:moveTo>
                    <a:pt x="7757" y="1"/>
                  </a:moveTo>
                  <a:lnTo>
                    <a:pt x="5435" y="1"/>
                  </a:lnTo>
                  <a:lnTo>
                    <a:pt x="1" y="7072"/>
                  </a:lnTo>
                  <a:lnTo>
                    <a:pt x="2333" y="70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4"/>
        <p:cNvGrpSpPr/>
        <p:nvPr/>
      </p:nvGrpSpPr>
      <p:grpSpPr>
        <a:xfrm>
          <a:off x="0" y="0"/>
          <a:ext cx="0" cy="0"/>
          <a:chOff x="0" y="0"/>
          <a:chExt cx="0" cy="0"/>
        </a:xfrm>
      </p:grpSpPr>
      <p:sp>
        <p:nvSpPr>
          <p:cNvPr id="185" name="Google Shape;185;p10"/>
          <p:cNvSpPr>
            <a:spLocks noGrp="1"/>
          </p:cNvSpPr>
          <p:nvPr>
            <p:ph type="pic" idx="2"/>
          </p:nvPr>
        </p:nvSpPr>
        <p:spPr>
          <a:xfrm>
            <a:off x="0" y="0"/>
            <a:ext cx="9144000" cy="4587000"/>
          </a:xfrm>
          <a:prstGeom prst="rect">
            <a:avLst/>
          </a:prstGeom>
          <a:noFill/>
          <a:ln>
            <a:noFill/>
          </a:ln>
        </p:spPr>
      </p:sp>
      <p:sp>
        <p:nvSpPr>
          <p:cNvPr id="186" name="Google Shape;186;p10"/>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7" name="Google Shape;187;p10"/>
          <p:cNvSpPr txBox="1">
            <a:spLocks noGrp="1"/>
          </p:cNvSpPr>
          <p:nvPr>
            <p:ph type="title"/>
          </p:nvPr>
        </p:nvSpPr>
        <p:spPr>
          <a:xfrm>
            <a:off x="720000" y="4014450"/>
            <a:ext cx="7704000" cy="572700"/>
          </a:xfrm>
          <a:prstGeom prst="rect">
            <a:avLst/>
          </a:prstGeom>
          <a:solidFill>
            <a:schemeClr val="dk1"/>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8" name="Google Shape;188;p10"/>
          <p:cNvSpPr/>
          <p:nvPr/>
        </p:nvSpPr>
        <p:spPr>
          <a:xfrm rot="10800000">
            <a:off x="103188" y="4603990"/>
            <a:ext cx="475671" cy="475724"/>
          </a:xfrm>
          <a:custGeom>
            <a:avLst/>
            <a:gdLst/>
            <a:ahLst/>
            <a:cxnLst/>
            <a:rect l="l" t="t" r="r" b="b"/>
            <a:pathLst>
              <a:path w="8997" h="8998" extrusionOk="0">
                <a:moveTo>
                  <a:pt x="8355" y="376"/>
                </a:moveTo>
                <a:lnTo>
                  <a:pt x="4504" y="4237"/>
                </a:lnTo>
                <a:lnTo>
                  <a:pt x="642" y="376"/>
                </a:lnTo>
                <a:close/>
                <a:moveTo>
                  <a:pt x="375" y="643"/>
                </a:moveTo>
                <a:lnTo>
                  <a:pt x="4237" y="4494"/>
                </a:lnTo>
                <a:lnTo>
                  <a:pt x="375" y="8356"/>
                </a:lnTo>
                <a:lnTo>
                  <a:pt x="375" y="643"/>
                </a:lnTo>
                <a:close/>
                <a:moveTo>
                  <a:pt x="8623" y="643"/>
                </a:moveTo>
                <a:lnTo>
                  <a:pt x="8623" y="8356"/>
                </a:lnTo>
                <a:lnTo>
                  <a:pt x="4772" y="4494"/>
                </a:lnTo>
                <a:lnTo>
                  <a:pt x="8623" y="643"/>
                </a:lnTo>
                <a:close/>
                <a:moveTo>
                  <a:pt x="4504" y="4762"/>
                </a:moveTo>
                <a:lnTo>
                  <a:pt x="8355" y="8623"/>
                </a:lnTo>
                <a:lnTo>
                  <a:pt x="642" y="8623"/>
                </a:lnTo>
                <a:lnTo>
                  <a:pt x="4504" y="4762"/>
                </a:lnTo>
                <a:close/>
                <a:moveTo>
                  <a:pt x="1" y="1"/>
                </a:moveTo>
                <a:lnTo>
                  <a:pt x="1" y="8998"/>
                </a:lnTo>
                <a:lnTo>
                  <a:pt x="8997" y="8998"/>
                </a:lnTo>
                <a:lnTo>
                  <a:pt x="8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 name="Google Shape;189;p10"/>
          <p:cNvGrpSpPr/>
          <p:nvPr/>
        </p:nvGrpSpPr>
        <p:grpSpPr>
          <a:xfrm rot="10800000">
            <a:off x="8617439" y="7"/>
            <a:ext cx="360386" cy="1441373"/>
            <a:chOff x="125830" y="1513767"/>
            <a:chExt cx="430415" cy="1721659"/>
          </a:xfrm>
        </p:grpSpPr>
        <p:sp>
          <p:nvSpPr>
            <p:cNvPr id="190" name="Google Shape;190;p10"/>
            <p:cNvSpPr/>
            <p:nvPr/>
          </p:nvSpPr>
          <p:spPr>
            <a:xfrm>
              <a:off x="125830" y="1513767"/>
              <a:ext cx="430415" cy="430415"/>
            </a:xfrm>
            <a:custGeom>
              <a:avLst/>
              <a:gdLst/>
              <a:ahLst/>
              <a:cxnLst/>
              <a:rect l="l" t="t" r="r" b="b"/>
              <a:pathLst>
                <a:path w="8141" h="8141" extrusionOk="0">
                  <a:moveTo>
                    <a:pt x="8141" y="4065"/>
                  </a:moveTo>
                  <a:lnTo>
                    <a:pt x="4076" y="0"/>
                  </a:lnTo>
                  <a:lnTo>
                    <a:pt x="1" y="4065"/>
                  </a:lnTo>
                  <a:lnTo>
                    <a:pt x="1" y="8141"/>
                  </a:lnTo>
                  <a:lnTo>
                    <a:pt x="4076" y="4065"/>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0"/>
            <p:cNvSpPr/>
            <p:nvPr/>
          </p:nvSpPr>
          <p:spPr>
            <a:xfrm>
              <a:off x="125830" y="1944129"/>
              <a:ext cx="430415" cy="430468"/>
            </a:xfrm>
            <a:custGeom>
              <a:avLst/>
              <a:gdLst/>
              <a:ahLst/>
              <a:cxnLst/>
              <a:rect l="l" t="t" r="r" b="b"/>
              <a:pathLst>
                <a:path w="8141" h="8142"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0"/>
            <p:cNvSpPr/>
            <p:nvPr/>
          </p:nvSpPr>
          <p:spPr>
            <a:xfrm>
              <a:off x="125830" y="2374544"/>
              <a:ext cx="430415" cy="430415"/>
            </a:xfrm>
            <a:custGeom>
              <a:avLst/>
              <a:gdLst/>
              <a:ahLst/>
              <a:cxnLst/>
              <a:rect l="l" t="t" r="r" b="b"/>
              <a:pathLst>
                <a:path w="8141" h="8141" extrusionOk="0">
                  <a:moveTo>
                    <a:pt x="8141" y="4066"/>
                  </a:moveTo>
                  <a:lnTo>
                    <a:pt x="4076" y="1"/>
                  </a:lnTo>
                  <a:lnTo>
                    <a:pt x="1" y="4066"/>
                  </a:lnTo>
                  <a:lnTo>
                    <a:pt x="1" y="8141"/>
                  </a:lnTo>
                  <a:lnTo>
                    <a:pt x="4076" y="4066"/>
                  </a:lnTo>
                  <a:lnTo>
                    <a:pt x="8141" y="81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0"/>
            <p:cNvSpPr/>
            <p:nvPr/>
          </p:nvSpPr>
          <p:spPr>
            <a:xfrm>
              <a:off x="125830" y="2804905"/>
              <a:ext cx="430415" cy="430520"/>
            </a:xfrm>
            <a:custGeom>
              <a:avLst/>
              <a:gdLst/>
              <a:ahLst/>
              <a:cxnLst/>
              <a:rect l="l" t="t" r="r" b="b"/>
              <a:pathLst>
                <a:path w="8141" h="8143" extrusionOk="0">
                  <a:moveTo>
                    <a:pt x="8141" y="4066"/>
                  </a:moveTo>
                  <a:lnTo>
                    <a:pt x="4076" y="1"/>
                  </a:lnTo>
                  <a:lnTo>
                    <a:pt x="1" y="4066"/>
                  </a:lnTo>
                  <a:lnTo>
                    <a:pt x="1" y="8142"/>
                  </a:lnTo>
                  <a:lnTo>
                    <a:pt x="4076" y="4066"/>
                  </a:lnTo>
                  <a:lnTo>
                    <a:pt x="8141" y="814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 name="Google Shape;194;p10"/>
          <p:cNvSpPr/>
          <p:nvPr/>
        </p:nvSpPr>
        <p:spPr>
          <a:xfrm rot="10800000">
            <a:off x="103199" y="177322"/>
            <a:ext cx="713798" cy="746577"/>
          </a:xfrm>
          <a:custGeom>
            <a:avLst/>
            <a:gdLst/>
            <a:ahLst/>
            <a:cxnLst/>
            <a:rect l="l" t="t" r="r" b="b"/>
            <a:pathLst>
              <a:path w="13501" h="14121" extrusionOk="0">
                <a:moveTo>
                  <a:pt x="13126" y="374"/>
                </a:moveTo>
                <a:lnTo>
                  <a:pt x="13126" y="13746"/>
                </a:lnTo>
                <a:lnTo>
                  <a:pt x="375" y="13746"/>
                </a:lnTo>
                <a:lnTo>
                  <a:pt x="375" y="11371"/>
                </a:lnTo>
                <a:lnTo>
                  <a:pt x="10869" y="11371"/>
                </a:lnTo>
                <a:lnTo>
                  <a:pt x="10869" y="374"/>
                </a:lnTo>
                <a:close/>
                <a:moveTo>
                  <a:pt x="10495" y="0"/>
                </a:moveTo>
                <a:lnTo>
                  <a:pt x="10495" y="10997"/>
                </a:lnTo>
                <a:lnTo>
                  <a:pt x="0" y="10997"/>
                </a:lnTo>
                <a:lnTo>
                  <a:pt x="0" y="14121"/>
                </a:lnTo>
                <a:lnTo>
                  <a:pt x="13500" y="14121"/>
                </a:lnTo>
                <a:lnTo>
                  <a:pt x="1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0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04"/>
        <p:cNvGrpSpPr/>
        <p:nvPr/>
      </p:nvGrpSpPr>
      <p:grpSpPr>
        <a:xfrm>
          <a:off x="0" y="0"/>
          <a:ext cx="0" cy="0"/>
          <a:chOff x="0" y="0"/>
          <a:chExt cx="0" cy="0"/>
        </a:xfrm>
      </p:grpSpPr>
      <p:sp>
        <p:nvSpPr>
          <p:cNvPr id="205" name="Google Shape;205;p13"/>
          <p:cNvSpPr txBox="1">
            <a:spLocks noGrp="1"/>
          </p:cNvSpPr>
          <p:nvPr>
            <p:ph type="title"/>
          </p:nvPr>
        </p:nvSpPr>
        <p:spPr>
          <a:xfrm>
            <a:off x="720000" y="445025"/>
            <a:ext cx="5604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6" name="Google Shape;206;p13"/>
          <p:cNvSpPr txBox="1">
            <a:spLocks noGrp="1"/>
          </p:cNvSpPr>
          <p:nvPr>
            <p:ph type="title" idx="2" hasCustomPrompt="1"/>
          </p:nvPr>
        </p:nvSpPr>
        <p:spPr>
          <a:xfrm>
            <a:off x="713225" y="1283075"/>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7" name="Google Shape;207;p13"/>
          <p:cNvSpPr txBox="1">
            <a:spLocks noGrp="1"/>
          </p:cNvSpPr>
          <p:nvPr>
            <p:ph type="title" idx="3" hasCustomPrompt="1"/>
          </p:nvPr>
        </p:nvSpPr>
        <p:spPr>
          <a:xfrm>
            <a:off x="713225" y="3007070"/>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8" name="Google Shape;208;p13"/>
          <p:cNvSpPr txBox="1">
            <a:spLocks noGrp="1"/>
          </p:cNvSpPr>
          <p:nvPr>
            <p:ph type="title" idx="4" hasCustomPrompt="1"/>
          </p:nvPr>
        </p:nvSpPr>
        <p:spPr>
          <a:xfrm>
            <a:off x="713225" y="1857740"/>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9" name="Google Shape;209;p13"/>
          <p:cNvSpPr txBox="1">
            <a:spLocks noGrp="1"/>
          </p:cNvSpPr>
          <p:nvPr>
            <p:ph type="title" idx="5" hasCustomPrompt="1"/>
          </p:nvPr>
        </p:nvSpPr>
        <p:spPr>
          <a:xfrm>
            <a:off x="713225" y="3581735"/>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0" name="Google Shape;210;p13"/>
          <p:cNvSpPr txBox="1">
            <a:spLocks noGrp="1"/>
          </p:cNvSpPr>
          <p:nvPr>
            <p:ph type="title" idx="6" hasCustomPrompt="1"/>
          </p:nvPr>
        </p:nvSpPr>
        <p:spPr>
          <a:xfrm>
            <a:off x="713225" y="2432405"/>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1" name="Google Shape;211;p13"/>
          <p:cNvSpPr txBox="1">
            <a:spLocks noGrp="1"/>
          </p:cNvSpPr>
          <p:nvPr>
            <p:ph type="title" idx="7" hasCustomPrompt="1"/>
          </p:nvPr>
        </p:nvSpPr>
        <p:spPr>
          <a:xfrm>
            <a:off x="713225" y="4156400"/>
            <a:ext cx="1322400" cy="4476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2" name="Google Shape;212;p13"/>
          <p:cNvSpPr txBox="1">
            <a:spLocks noGrp="1"/>
          </p:cNvSpPr>
          <p:nvPr>
            <p:ph type="subTitle" idx="1"/>
          </p:nvPr>
        </p:nvSpPr>
        <p:spPr>
          <a:xfrm>
            <a:off x="2133725" y="1283075"/>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3" name="Google Shape;213;p13"/>
          <p:cNvSpPr txBox="1">
            <a:spLocks noGrp="1"/>
          </p:cNvSpPr>
          <p:nvPr>
            <p:ph type="subTitle" idx="8"/>
          </p:nvPr>
        </p:nvSpPr>
        <p:spPr>
          <a:xfrm>
            <a:off x="2133725" y="1857740"/>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4" name="Google Shape;214;p13"/>
          <p:cNvSpPr txBox="1">
            <a:spLocks noGrp="1"/>
          </p:cNvSpPr>
          <p:nvPr>
            <p:ph type="subTitle" idx="9"/>
          </p:nvPr>
        </p:nvSpPr>
        <p:spPr>
          <a:xfrm>
            <a:off x="2133725" y="2432405"/>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5" name="Google Shape;215;p13"/>
          <p:cNvSpPr txBox="1">
            <a:spLocks noGrp="1"/>
          </p:cNvSpPr>
          <p:nvPr>
            <p:ph type="subTitle" idx="13"/>
          </p:nvPr>
        </p:nvSpPr>
        <p:spPr>
          <a:xfrm>
            <a:off x="2133725" y="3007070"/>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6" name="Google Shape;216;p13"/>
          <p:cNvSpPr txBox="1">
            <a:spLocks noGrp="1"/>
          </p:cNvSpPr>
          <p:nvPr>
            <p:ph type="subTitle" idx="14"/>
          </p:nvPr>
        </p:nvSpPr>
        <p:spPr>
          <a:xfrm>
            <a:off x="2133725" y="3581735"/>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7" name="Google Shape;217;p13"/>
          <p:cNvSpPr txBox="1">
            <a:spLocks noGrp="1"/>
          </p:cNvSpPr>
          <p:nvPr>
            <p:ph type="subTitle" idx="15"/>
          </p:nvPr>
        </p:nvSpPr>
        <p:spPr>
          <a:xfrm>
            <a:off x="2133725" y="4156400"/>
            <a:ext cx="34947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18" name="Google Shape;218;p13"/>
          <p:cNvSpPr/>
          <p:nvPr/>
        </p:nvSpPr>
        <p:spPr>
          <a:xfrm rot="5400000">
            <a:off x="166297" y="1662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a:off x="6324600" y="4325"/>
            <a:ext cx="2819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0" name="Google Shape;220;p13"/>
          <p:cNvSpPr/>
          <p:nvPr/>
        </p:nvSpPr>
        <p:spPr>
          <a:xfrm>
            <a:off x="8213297" y="335038"/>
            <a:ext cx="434961" cy="1683169"/>
          </a:xfrm>
          <a:custGeom>
            <a:avLst/>
            <a:gdLst/>
            <a:ahLst/>
            <a:cxnLst/>
            <a:rect l="l" t="t" r="r" b="b"/>
            <a:pathLst>
              <a:path w="8227" h="31836" extrusionOk="0">
                <a:moveTo>
                  <a:pt x="6419" y="535"/>
                </a:moveTo>
                <a:lnTo>
                  <a:pt x="7703" y="1809"/>
                </a:lnTo>
                <a:lnTo>
                  <a:pt x="5392" y="4119"/>
                </a:lnTo>
                <a:lnTo>
                  <a:pt x="7703" y="6430"/>
                </a:lnTo>
                <a:lnTo>
                  <a:pt x="6419" y="7702"/>
                </a:lnTo>
                <a:lnTo>
                  <a:pt x="4108" y="5392"/>
                </a:lnTo>
                <a:lnTo>
                  <a:pt x="1798" y="7702"/>
                </a:lnTo>
                <a:lnTo>
                  <a:pt x="524" y="6430"/>
                </a:lnTo>
                <a:lnTo>
                  <a:pt x="2835" y="4119"/>
                </a:lnTo>
                <a:lnTo>
                  <a:pt x="524" y="1809"/>
                </a:lnTo>
                <a:lnTo>
                  <a:pt x="1798" y="535"/>
                </a:lnTo>
                <a:lnTo>
                  <a:pt x="4108" y="2846"/>
                </a:lnTo>
                <a:lnTo>
                  <a:pt x="6419" y="535"/>
                </a:lnTo>
                <a:close/>
                <a:moveTo>
                  <a:pt x="1798" y="0"/>
                </a:moveTo>
                <a:lnTo>
                  <a:pt x="1" y="1809"/>
                </a:lnTo>
                <a:lnTo>
                  <a:pt x="2311" y="4119"/>
                </a:lnTo>
                <a:lnTo>
                  <a:pt x="1" y="6430"/>
                </a:lnTo>
                <a:lnTo>
                  <a:pt x="1798" y="8237"/>
                </a:lnTo>
                <a:lnTo>
                  <a:pt x="4108" y="5927"/>
                </a:lnTo>
                <a:lnTo>
                  <a:pt x="6419" y="8237"/>
                </a:lnTo>
                <a:lnTo>
                  <a:pt x="8226" y="6430"/>
                </a:lnTo>
                <a:lnTo>
                  <a:pt x="5916" y="4119"/>
                </a:lnTo>
                <a:lnTo>
                  <a:pt x="8226" y="1809"/>
                </a:lnTo>
                <a:lnTo>
                  <a:pt x="6419" y="0"/>
                </a:lnTo>
                <a:lnTo>
                  <a:pt x="4108" y="2311"/>
                </a:lnTo>
                <a:lnTo>
                  <a:pt x="1798" y="0"/>
                </a:lnTo>
                <a:close/>
                <a:moveTo>
                  <a:pt x="6419" y="12335"/>
                </a:moveTo>
                <a:lnTo>
                  <a:pt x="7703" y="13607"/>
                </a:lnTo>
                <a:lnTo>
                  <a:pt x="5392" y="15918"/>
                </a:lnTo>
                <a:lnTo>
                  <a:pt x="7703" y="18228"/>
                </a:lnTo>
                <a:lnTo>
                  <a:pt x="6419" y="19502"/>
                </a:lnTo>
                <a:lnTo>
                  <a:pt x="4108" y="17202"/>
                </a:lnTo>
                <a:lnTo>
                  <a:pt x="1798" y="19502"/>
                </a:lnTo>
                <a:lnTo>
                  <a:pt x="524" y="18228"/>
                </a:lnTo>
                <a:lnTo>
                  <a:pt x="2835" y="15918"/>
                </a:lnTo>
                <a:lnTo>
                  <a:pt x="524" y="13607"/>
                </a:lnTo>
                <a:lnTo>
                  <a:pt x="1798" y="12335"/>
                </a:lnTo>
                <a:lnTo>
                  <a:pt x="4108" y="14645"/>
                </a:lnTo>
                <a:lnTo>
                  <a:pt x="6419" y="12335"/>
                </a:lnTo>
                <a:close/>
                <a:moveTo>
                  <a:pt x="1798" y="11810"/>
                </a:moveTo>
                <a:lnTo>
                  <a:pt x="1" y="13607"/>
                </a:lnTo>
                <a:lnTo>
                  <a:pt x="2311" y="15918"/>
                </a:lnTo>
                <a:lnTo>
                  <a:pt x="1" y="18228"/>
                </a:lnTo>
                <a:lnTo>
                  <a:pt x="1798" y="20037"/>
                </a:lnTo>
                <a:lnTo>
                  <a:pt x="4108" y="17726"/>
                </a:lnTo>
                <a:lnTo>
                  <a:pt x="6419" y="20037"/>
                </a:lnTo>
                <a:lnTo>
                  <a:pt x="8226" y="18228"/>
                </a:lnTo>
                <a:lnTo>
                  <a:pt x="5916" y="15918"/>
                </a:lnTo>
                <a:lnTo>
                  <a:pt x="8226" y="13607"/>
                </a:lnTo>
                <a:lnTo>
                  <a:pt x="6419" y="11810"/>
                </a:lnTo>
                <a:lnTo>
                  <a:pt x="4108" y="14121"/>
                </a:lnTo>
                <a:lnTo>
                  <a:pt x="1798" y="11810"/>
                </a:lnTo>
                <a:close/>
                <a:moveTo>
                  <a:pt x="6419" y="24133"/>
                </a:moveTo>
                <a:lnTo>
                  <a:pt x="7703" y="25417"/>
                </a:lnTo>
                <a:lnTo>
                  <a:pt x="5392" y="27728"/>
                </a:lnTo>
                <a:lnTo>
                  <a:pt x="7703" y="30028"/>
                </a:lnTo>
                <a:lnTo>
                  <a:pt x="6419" y="31312"/>
                </a:lnTo>
                <a:lnTo>
                  <a:pt x="4108" y="29001"/>
                </a:lnTo>
                <a:lnTo>
                  <a:pt x="1798" y="31312"/>
                </a:lnTo>
                <a:lnTo>
                  <a:pt x="524" y="30028"/>
                </a:lnTo>
                <a:lnTo>
                  <a:pt x="2835" y="27728"/>
                </a:lnTo>
                <a:lnTo>
                  <a:pt x="524" y="25417"/>
                </a:lnTo>
                <a:lnTo>
                  <a:pt x="1798" y="24133"/>
                </a:lnTo>
                <a:lnTo>
                  <a:pt x="4108" y="26444"/>
                </a:lnTo>
                <a:lnTo>
                  <a:pt x="6419" y="24133"/>
                </a:lnTo>
                <a:close/>
                <a:moveTo>
                  <a:pt x="1798" y="23610"/>
                </a:moveTo>
                <a:lnTo>
                  <a:pt x="1" y="25417"/>
                </a:lnTo>
                <a:lnTo>
                  <a:pt x="2311" y="27728"/>
                </a:lnTo>
                <a:lnTo>
                  <a:pt x="1" y="30028"/>
                </a:lnTo>
                <a:lnTo>
                  <a:pt x="1798" y="31835"/>
                </a:lnTo>
                <a:lnTo>
                  <a:pt x="4108" y="29525"/>
                </a:lnTo>
                <a:lnTo>
                  <a:pt x="6419" y="31835"/>
                </a:lnTo>
                <a:lnTo>
                  <a:pt x="8226" y="30028"/>
                </a:lnTo>
                <a:lnTo>
                  <a:pt x="5916" y="27728"/>
                </a:lnTo>
                <a:lnTo>
                  <a:pt x="8226" y="25417"/>
                </a:lnTo>
                <a:lnTo>
                  <a:pt x="6419" y="23610"/>
                </a:lnTo>
                <a:lnTo>
                  <a:pt x="4108" y="25920"/>
                </a:lnTo>
                <a:lnTo>
                  <a:pt x="1798" y="2361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8129025" y="4302242"/>
            <a:ext cx="603511" cy="603511"/>
          </a:xfrm>
          <a:custGeom>
            <a:avLst/>
            <a:gdLst/>
            <a:ahLst/>
            <a:cxnLst/>
            <a:rect l="l" t="t" r="r" b="b"/>
            <a:pathLst>
              <a:path w="11415" h="11415" extrusionOk="0">
                <a:moveTo>
                  <a:pt x="11040" y="374"/>
                </a:moveTo>
                <a:lnTo>
                  <a:pt x="11040" y="10965"/>
                </a:lnTo>
                <a:lnTo>
                  <a:pt x="9222" y="10965"/>
                </a:lnTo>
                <a:lnTo>
                  <a:pt x="9222" y="3926"/>
                </a:lnTo>
                <a:lnTo>
                  <a:pt x="8901" y="3798"/>
                </a:lnTo>
                <a:lnTo>
                  <a:pt x="1808" y="10890"/>
                </a:lnTo>
                <a:lnTo>
                  <a:pt x="525" y="9607"/>
                </a:lnTo>
                <a:lnTo>
                  <a:pt x="7617" y="2514"/>
                </a:lnTo>
                <a:lnTo>
                  <a:pt x="7478" y="2193"/>
                </a:lnTo>
                <a:lnTo>
                  <a:pt x="450" y="2193"/>
                </a:lnTo>
                <a:lnTo>
                  <a:pt x="450" y="374"/>
                </a:lnTo>
                <a:close/>
                <a:moveTo>
                  <a:pt x="75" y="0"/>
                </a:moveTo>
                <a:lnTo>
                  <a:pt x="75" y="2568"/>
                </a:lnTo>
                <a:lnTo>
                  <a:pt x="7029" y="2568"/>
                </a:lnTo>
                <a:lnTo>
                  <a:pt x="1" y="9607"/>
                </a:lnTo>
                <a:lnTo>
                  <a:pt x="1808" y="11414"/>
                </a:lnTo>
                <a:lnTo>
                  <a:pt x="8847" y="4386"/>
                </a:lnTo>
                <a:lnTo>
                  <a:pt x="8847" y="11340"/>
                </a:lnTo>
                <a:lnTo>
                  <a:pt x="11414" y="11340"/>
                </a:lnTo>
                <a:lnTo>
                  <a:pt x="11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BLANK_1_1_1_1_1_1_1_1_1_1">
    <p:spTree>
      <p:nvGrpSpPr>
        <p:cNvPr id="1" name="Shape 279"/>
        <p:cNvGrpSpPr/>
        <p:nvPr/>
      </p:nvGrpSpPr>
      <p:grpSpPr>
        <a:xfrm>
          <a:off x="0" y="0"/>
          <a:ext cx="0" cy="0"/>
          <a:chOff x="0" y="0"/>
          <a:chExt cx="0" cy="0"/>
        </a:xfrm>
      </p:grpSpPr>
      <p:sp>
        <p:nvSpPr>
          <p:cNvPr id="280" name="Google Shape;28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1" name="Google Shape;281;p17"/>
          <p:cNvSpPr txBox="1">
            <a:spLocks noGrp="1"/>
          </p:cNvSpPr>
          <p:nvPr>
            <p:ph type="body" idx="1"/>
          </p:nvPr>
        </p:nvSpPr>
        <p:spPr>
          <a:xfrm>
            <a:off x="720000" y="1215750"/>
            <a:ext cx="7710900" cy="3388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282" name="Google Shape;282;p17"/>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283" name="Google Shape;283;p17"/>
          <p:cNvGrpSpPr/>
          <p:nvPr/>
        </p:nvGrpSpPr>
        <p:grpSpPr>
          <a:xfrm>
            <a:off x="5040672" y="4860021"/>
            <a:ext cx="5399507" cy="519818"/>
            <a:chOff x="-1943216" y="3950083"/>
            <a:chExt cx="5399507" cy="519818"/>
          </a:xfrm>
        </p:grpSpPr>
        <p:sp>
          <p:nvSpPr>
            <p:cNvPr id="284" name="Google Shape;284;p17"/>
            <p:cNvSpPr/>
            <p:nvPr/>
          </p:nvSpPr>
          <p:spPr>
            <a:xfrm>
              <a:off x="561078"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7"/>
            <p:cNvSpPr/>
            <p:nvPr/>
          </p:nvSpPr>
          <p:spPr>
            <a:xfrm>
              <a:off x="3356103" y="4369765"/>
              <a:ext cx="100189" cy="100136"/>
            </a:xfrm>
            <a:custGeom>
              <a:avLst/>
              <a:gdLst/>
              <a:ahLst/>
              <a:cxnLst/>
              <a:rect l="l" t="t" r="r" b="b"/>
              <a:pathLst>
                <a:path w="1895" h="1894" extrusionOk="0">
                  <a:moveTo>
                    <a:pt x="1895" y="0"/>
                  </a:moveTo>
                  <a:lnTo>
                    <a:pt x="1" y="1894"/>
                  </a:lnTo>
                  <a:lnTo>
                    <a:pt x="525" y="1894"/>
                  </a:lnTo>
                  <a:lnTo>
                    <a:pt x="1895" y="535"/>
                  </a:lnTo>
                  <a:lnTo>
                    <a:pt x="18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7"/>
            <p:cNvSpPr/>
            <p:nvPr/>
          </p:nvSpPr>
          <p:spPr>
            <a:xfrm>
              <a:off x="25062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7"/>
            <p:cNvSpPr/>
            <p:nvPr/>
          </p:nvSpPr>
          <p:spPr>
            <a:xfrm>
              <a:off x="3045650" y="4059260"/>
              <a:ext cx="410641" cy="410641"/>
            </a:xfrm>
            <a:custGeom>
              <a:avLst/>
              <a:gdLst/>
              <a:ahLst/>
              <a:cxnLst/>
              <a:rect l="l" t="t" r="r" b="b"/>
              <a:pathLst>
                <a:path w="7767" h="7767" extrusionOk="0">
                  <a:moveTo>
                    <a:pt x="7767" y="1"/>
                  </a:moveTo>
                  <a:lnTo>
                    <a:pt x="0" y="7767"/>
                  </a:lnTo>
                  <a:lnTo>
                    <a:pt x="524" y="7767"/>
                  </a:lnTo>
                  <a:lnTo>
                    <a:pt x="7767" y="536"/>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7"/>
            <p:cNvSpPr/>
            <p:nvPr/>
          </p:nvSpPr>
          <p:spPr>
            <a:xfrm>
              <a:off x="-5988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7"/>
            <p:cNvSpPr/>
            <p:nvPr/>
          </p:nvSpPr>
          <p:spPr>
            <a:xfrm>
              <a:off x="2735145" y="3950083"/>
              <a:ext cx="548103" cy="519818"/>
            </a:xfrm>
            <a:custGeom>
              <a:avLst/>
              <a:gdLst/>
              <a:ahLst/>
              <a:cxnLst/>
              <a:rect l="l" t="t" r="r" b="b"/>
              <a:pathLst>
                <a:path w="10367" h="9832" extrusionOk="0">
                  <a:moveTo>
                    <a:pt x="9831" y="1"/>
                  </a:moveTo>
                  <a:lnTo>
                    <a:pt x="0" y="9832"/>
                  </a:lnTo>
                  <a:lnTo>
                    <a:pt x="52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7"/>
            <p:cNvSpPr/>
            <p:nvPr/>
          </p:nvSpPr>
          <p:spPr>
            <a:xfrm>
              <a:off x="-370386" y="3950083"/>
              <a:ext cx="548050" cy="519818"/>
            </a:xfrm>
            <a:custGeom>
              <a:avLst/>
              <a:gdLst/>
              <a:ahLst/>
              <a:cxnLst/>
              <a:rect l="l" t="t" r="r" b="b"/>
              <a:pathLst>
                <a:path w="10366" h="9832" extrusionOk="0">
                  <a:moveTo>
                    <a:pt x="9842"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7"/>
            <p:cNvSpPr/>
            <p:nvPr/>
          </p:nvSpPr>
          <p:spPr>
            <a:xfrm>
              <a:off x="2424639" y="3950083"/>
              <a:ext cx="548050" cy="519818"/>
            </a:xfrm>
            <a:custGeom>
              <a:avLst/>
              <a:gdLst/>
              <a:ahLst/>
              <a:cxnLst/>
              <a:rect l="l" t="t" r="r" b="b"/>
              <a:pathLst>
                <a:path w="10366" h="9832" extrusionOk="0">
                  <a:moveTo>
                    <a:pt x="9831" y="1"/>
                  </a:moveTo>
                  <a:lnTo>
                    <a:pt x="1" y="9832"/>
                  </a:lnTo>
                  <a:lnTo>
                    <a:pt x="524"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7"/>
            <p:cNvSpPr/>
            <p:nvPr/>
          </p:nvSpPr>
          <p:spPr>
            <a:xfrm>
              <a:off x="-680892" y="3950083"/>
              <a:ext cx="548103" cy="519818"/>
            </a:xfrm>
            <a:custGeom>
              <a:avLst/>
              <a:gdLst/>
              <a:ahLst/>
              <a:cxnLst/>
              <a:rect l="l" t="t" r="r" b="b"/>
              <a:pathLst>
                <a:path w="10367" h="9832" extrusionOk="0">
                  <a:moveTo>
                    <a:pt x="9842" y="1"/>
                  </a:moveTo>
                  <a:lnTo>
                    <a:pt x="0" y="9832"/>
                  </a:lnTo>
                  <a:lnTo>
                    <a:pt x="53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7"/>
            <p:cNvSpPr/>
            <p:nvPr/>
          </p:nvSpPr>
          <p:spPr>
            <a:xfrm>
              <a:off x="2114134" y="3950083"/>
              <a:ext cx="548103" cy="519818"/>
            </a:xfrm>
            <a:custGeom>
              <a:avLst/>
              <a:gdLst/>
              <a:ahLst/>
              <a:cxnLst/>
              <a:rect l="l" t="t" r="r" b="b"/>
              <a:pathLst>
                <a:path w="10367" h="9832" extrusionOk="0">
                  <a:moveTo>
                    <a:pt x="9832" y="1"/>
                  </a:moveTo>
                  <a:lnTo>
                    <a:pt x="0"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7"/>
            <p:cNvSpPr/>
            <p:nvPr/>
          </p:nvSpPr>
          <p:spPr>
            <a:xfrm>
              <a:off x="-991397" y="3950083"/>
              <a:ext cx="548103" cy="519818"/>
            </a:xfrm>
            <a:custGeom>
              <a:avLst/>
              <a:gdLst/>
              <a:ahLst/>
              <a:cxnLst/>
              <a:rect l="l" t="t" r="r" b="b"/>
              <a:pathLst>
                <a:path w="10367" h="9832" extrusionOk="0">
                  <a:moveTo>
                    <a:pt x="9843"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7"/>
            <p:cNvSpPr/>
            <p:nvPr/>
          </p:nvSpPr>
          <p:spPr>
            <a:xfrm>
              <a:off x="1803681" y="3950083"/>
              <a:ext cx="548050" cy="519818"/>
            </a:xfrm>
            <a:custGeom>
              <a:avLst/>
              <a:gdLst/>
              <a:ahLst/>
              <a:cxnLst/>
              <a:rect l="l" t="t" r="r" b="b"/>
              <a:pathLst>
                <a:path w="10366" h="9832" extrusionOk="0">
                  <a:moveTo>
                    <a:pt x="9830" y="1"/>
                  </a:moveTo>
                  <a:lnTo>
                    <a:pt x="0" y="9832"/>
                  </a:lnTo>
                  <a:lnTo>
                    <a:pt x="524" y="9832"/>
                  </a:lnTo>
                  <a:lnTo>
                    <a:pt x="10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7"/>
            <p:cNvSpPr/>
            <p:nvPr/>
          </p:nvSpPr>
          <p:spPr>
            <a:xfrm>
              <a:off x="-1301903" y="3950083"/>
              <a:ext cx="548103" cy="519818"/>
            </a:xfrm>
            <a:custGeom>
              <a:avLst/>
              <a:gdLst/>
              <a:ahLst/>
              <a:cxnLst/>
              <a:rect l="l" t="t" r="r" b="b"/>
              <a:pathLst>
                <a:path w="10367" h="9832" extrusionOk="0">
                  <a:moveTo>
                    <a:pt x="9842" y="1"/>
                  </a:moveTo>
                  <a:lnTo>
                    <a:pt x="1" y="9832"/>
                  </a:lnTo>
                  <a:lnTo>
                    <a:pt x="536"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7"/>
            <p:cNvSpPr/>
            <p:nvPr/>
          </p:nvSpPr>
          <p:spPr>
            <a:xfrm>
              <a:off x="1493123" y="3950083"/>
              <a:ext cx="548103" cy="519818"/>
            </a:xfrm>
            <a:custGeom>
              <a:avLst/>
              <a:gdLst/>
              <a:ahLst/>
              <a:cxnLst/>
              <a:rect l="l" t="t" r="r" b="b"/>
              <a:pathLst>
                <a:path w="10367" h="9832" extrusionOk="0">
                  <a:moveTo>
                    <a:pt x="9832" y="1"/>
                  </a:moveTo>
                  <a:lnTo>
                    <a:pt x="1"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7"/>
            <p:cNvSpPr/>
            <p:nvPr/>
          </p:nvSpPr>
          <p:spPr>
            <a:xfrm>
              <a:off x="-161235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7"/>
            <p:cNvSpPr/>
            <p:nvPr/>
          </p:nvSpPr>
          <p:spPr>
            <a:xfrm>
              <a:off x="1182089" y="3950083"/>
              <a:ext cx="548632" cy="519818"/>
            </a:xfrm>
            <a:custGeom>
              <a:avLst/>
              <a:gdLst/>
              <a:ahLst/>
              <a:cxnLst/>
              <a:rect l="l" t="t" r="r" b="b"/>
              <a:pathLst>
                <a:path w="10377" h="9832" extrusionOk="0">
                  <a:moveTo>
                    <a:pt x="9842" y="1"/>
                  </a:moveTo>
                  <a:lnTo>
                    <a:pt x="0" y="9832"/>
                  </a:lnTo>
                  <a:lnTo>
                    <a:pt x="535"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7"/>
            <p:cNvSpPr/>
            <p:nvPr/>
          </p:nvSpPr>
          <p:spPr>
            <a:xfrm>
              <a:off x="-192286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7"/>
            <p:cNvSpPr/>
            <p:nvPr/>
          </p:nvSpPr>
          <p:spPr>
            <a:xfrm>
              <a:off x="871583"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7"/>
            <p:cNvSpPr/>
            <p:nvPr/>
          </p:nvSpPr>
          <p:spPr>
            <a:xfrm>
              <a:off x="-1943216" y="3950083"/>
              <a:ext cx="257900" cy="257953"/>
            </a:xfrm>
            <a:custGeom>
              <a:avLst/>
              <a:gdLst/>
              <a:ahLst/>
              <a:cxnLst/>
              <a:rect l="l" t="t" r="r" b="b"/>
              <a:pathLst>
                <a:path w="4878" h="4879" extrusionOk="0">
                  <a:moveTo>
                    <a:pt x="4343" y="1"/>
                  </a:moveTo>
                  <a:lnTo>
                    <a:pt x="0" y="4344"/>
                  </a:lnTo>
                  <a:lnTo>
                    <a:pt x="0" y="4879"/>
                  </a:lnTo>
                  <a:lnTo>
                    <a:pt x="4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17"/>
          <p:cNvSpPr/>
          <p:nvPr/>
        </p:nvSpPr>
        <p:spPr>
          <a:xfrm rot="5400000">
            <a:off x="166297" y="1662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17"/>
          <p:cNvGrpSpPr/>
          <p:nvPr/>
        </p:nvGrpSpPr>
        <p:grpSpPr>
          <a:xfrm>
            <a:off x="8668287" y="2689595"/>
            <a:ext cx="192341" cy="1727897"/>
            <a:chOff x="7374487" y="-2000805"/>
            <a:chExt cx="192341" cy="1727897"/>
          </a:xfrm>
        </p:grpSpPr>
        <p:sp>
          <p:nvSpPr>
            <p:cNvPr id="305" name="Google Shape;305;p17"/>
            <p:cNvSpPr/>
            <p:nvPr/>
          </p:nvSpPr>
          <p:spPr>
            <a:xfrm>
              <a:off x="7374487" y="-2000805"/>
              <a:ext cx="192341" cy="191812"/>
            </a:xfrm>
            <a:custGeom>
              <a:avLst/>
              <a:gdLst/>
              <a:ahLst/>
              <a:cxnLst/>
              <a:rect l="l" t="t" r="r" b="b"/>
              <a:pathLst>
                <a:path w="3638" h="3628" extrusionOk="0">
                  <a:moveTo>
                    <a:pt x="2279" y="1360"/>
                  </a:moveTo>
                  <a:lnTo>
                    <a:pt x="2279" y="1"/>
                  </a:lnTo>
                  <a:lnTo>
                    <a:pt x="1370" y="1"/>
                  </a:lnTo>
                  <a:lnTo>
                    <a:pt x="1370" y="1360"/>
                  </a:lnTo>
                  <a:lnTo>
                    <a:pt x="1" y="1360"/>
                  </a:lnTo>
                  <a:lnTo>
                    <a:pt x="1" y="2268"/>
                  </a:lnTo>
                  <a:lnTo>
                    <a:pt x="1370" y="2268"/>
                  </a:lnTo>
                  <a:lnTo>
                    <a:pt x="1370" y="3627"/>
                  </a:lnTo>
                  <a:lnTo>
                    <a:pt x="2279" y="3627"/>
                  </a:lnTo>
                  <a:lnTo>
                    <a:pt x="2279" y="2268"/>
                  </a:lnTo>
                  <a:lnTo>
                    <a:pt x="3638" y="2268"/>
                  </a:lnTo>
                  <a:lnTo>
                    <a:pt x="3638" y="13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7"/>
            <p:cNvSpPr/>
            <p:nvPr/>
          </p:nvSpPr>
          <p:spPr>
            <a:xfrm>
              <a:off x="7374487" y="-1617339"/>
              <a:ext cx="192341" cy="192341"/>
            </a:xfrm>
            <a:custGeom>
              <a:avLst/>
              <a:gdLst/>
              <a:ahLst/>
              <a:cxnLst/>
              <a:rect l="l" t="t" r="r" b="b"/>
              <a:pathLst>
                <a:path w="3638" h="3638" extrusionOk="0">
                  <a:moveTo>
                    <a:pt x="2279" y="0"/>
                  </a:moveTo>
                  <a:lnTo>
                    <a:pt x="1370" y="0"/>
                  </a:lnTo>
                  <a:lnTo>
                    <a:pt x="1370" y="1370"/>
                  </a:lnTo>
                  <a:lnTo>
                    <a:pt x="1" y="1370"/>
                  </a:lnTo>
                  <a:lnTo>
                    <a:pt x="1" y="2279"/>
                  </a:lnTo>
                  <a:lnTo>
                    <a:pt x="1370" y="2279"/>
                  </a:lnTo>
                  <a:lnTo>
                    <a:pt x="1370" y="3637"/>
                  </a:lnTo>
                  <a:lnTo>
                    <a:pt x="2279" y="3637"/>
                  </a:lnTo>
                  <a:lnTo>
                    <a:pt x="2279" y="2279"/>
                  </a:lnTo>
                  <a:lnTo>
                    <a:pt x="3638" y="2279"/>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7"/>
            <p:cNvSpPr/>
            <p:nvPr/>
          </p:nvSpPr>
          <p:spPr>
            <a:xfrm>
              <a:off x="7374487" y="-1233292"/>
              <a:ext cx="192341" cy="192341"/>
            </a:xfrm>
            <a:custGeom>
              <a:avLst/>
              <a:gdLst/>
              <a:ahLst/>
              <a:cxnLst/>
              <a:rect l="l" t="t" r="r" b="b"/>
              <a:pathLst>
                <a:path w="3638" h="3638" extrusionOk="0">
                  <a:moveTo>
                    <a:pt x="2279" y="0"/>
                  </a:moveTo>
                  <a:lnTo>
                    <a:pt x="1370" y="0"/>
                  </a:lnTo>
                  <a:lnTo>
                    <a:pt x="1370" y="1369"/>
                  </a:lnTo>
                  <a:lnTo>
                    <a:pt x="1" y="1369"/>
                  </a:lnTo>
                  <a:lnTo>
                    <a:pt x="1" y="2278"/>
                  </a:lnTo>
                  <a:lnTo>
                    <a:pt x="1370" y="2278"/>
                  </a:lnTo>
                  <a:lnTo>
                    <a:pt x="1370" y="3637"/>
                  </a:lnTo>
                  <a:lnTo>
                    <a:pt x="2279" y="3637"/>
                  </a:lnTo>
                  <a:lnTo>
                    <a:pt x="2279" y="2278"/>
                  </a:lnTo>
                  <a:lnTo>
                    <a:pt x="3638" y="227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7"/>
            <p:cNvSpPr/>
            <p:nvPr/>
          </p:nvSpPr>
          <p:spPr>
            <a:xfrm>
              <a:off x="7374487" y="-849297"/>
              <a:ext cx="192341" cy="192341"/>
            </a:xfrm>
            <a:custGeom>
              <a:avLst/>
              <a:gdLst/>
              <a:ahLst/>
              <a:cxnLst/>
              <a:rect l="l" t="t" r="r" b="b"/>
              <a:pathLst>
                <a:path w="3638" h="3638" extrusionOk="0">
                  <a:moveTo>
                    <a:pt x="2279" y="0"/>
                  </a:moveTo>
                  <a:lnTo>
                    <a:pt x="1370" y="0"/>
                  </a:lnTo>
                  <a:lnTo>
                    <a:pt x="1370" y="1370"/>
                  </a:lnTo>
                  <a:lnTo>
                    <a:pt x="1" y="1370"/>
                  </a:lnTo>
                  <a:lnTo>
                    <a:pt x="1" y="2268"/>
                  </a:lnTo>
                  <a:lnTo>
                    <a:pt x="1370" y="2268"/>
                  </a:lnTo>
                  <a:lnTo>
                    <a:pt x="1370" y="3637"/>
                  </a:lnTo>
                  <a:lnTo>
                    <a:pt x="2279" y="3637"/>
                  </a:lnTo>
                  <a:lnTo>
                    <a:pt x="2279" y="2268"/>
                  </a:lnTo>
                  <a:lnTo>
                    <a:pt x="3638" y="2268"/>
                  </a:lnTo>
                  <a:lnTo>
                    <a:pt x="3638" y="1370"/>
                  </a:lnTo>
                  <a:lnTo>
                    <a:pt x="2279" y="137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7"/>
            <p:cNvSpPr/>
            <p:nvPr/>
          </p:nvSpPr>
          <p:spPr>
            <a:xfrm>
              <a:off x="7374487" y="-465249"/>
              <a:ext cx="192341" cy="192341"/>
            </a:xfrm>
            <a:custGeom>
              <a:avLst/>
              <a:gdLst/>
              <a:ahLst/>
              <a:cxnLst/>
              <a:rect l="l" t="t" r="r" b="b"/>
              <a:pathLst>
                <a:path w="3638" h="3638" extrusionOk="0">
                  <a:moveTo>
                    <a:pt x="2279" y="0"/>
                  </a:moveTo>
                  <a:lnTo>
                    <a:pt x="1370" y="0"/>
                  </a:lnTo>
                  <a:lnTo>
                    <a:pt x="1370" y="1369"/>
                  </a:lnTo>
                  <a:lnTo>
                    <a:pt x="1" y="1369"/>
                  </a:lnTo>
                  <a:lnTo>
                    <a:pt x="1" y="2268"/>
                  </a:lnTo>
                  <a:lnTo>
                    <a:pt x="1370" y="2268"/>
                  </a:lnTo>
                  <a:lnTo>
                    <a:pt x="1370" y="3637"/>
                  </a:lnTo>
                  <a:lnTo>
                    <a:pt x="2279" y="3637"/>
                  </a:lnTo>
                  <a:lnTo>
                    <a:pt x="2279" y="2268"/>
                  </a:lnTo>
                  <a:lnTo>
                    <a:pt x="3638" y="2268"/>
                  </a:lnTo>
                  <a:lnTo>
                    <a:pt x="3638" y="1369"/>
                  </a:lnTo>
                  <a:lnTo>
                    <a:pt x="2279" y="136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10"/>
        <p:cNvGrpSpPr/>
        <p:nvPr/>
      </p:nvGrpSpPr>
      <p:grpSpPr>
        <a:xfrm>
          <a:off x="0" y="0"/>
          <a:ext cx="0" cy="0"/>
          <a:chOff x="0" y="0"/>
          <a:chExt cx="0" cy="0"/>
        </a:xfrm>
      </p:grpSpPr>
      <p:sp>
        <p:nvSpPr>
          <p:cNvPr id="311" name="Google Shape;31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2" name="Google Shape;312;p18"/>
          <p:cNvSpPr txBox="1">
            <a:spLocks noGrp="1"/>
          </p:cNvSpPr>
          <p:nvPr>
            <p:ph type="subTitle" idx="1"/>
          </p:nvPr>
        </p:nvSpPr>
        <p:spPr>
          <a:xfrm>
            <a:off x="3098525" y="1582025"/>
            <a:ext cx="4923600" cy="7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3" name="Google Shape;313;p18"/>
          <p:cNvSpPr txBox="1">
            <a:spLocks noGrp="1"/>
          </p:cNvSpPr>
          <p:nvPr>
            <p:ph type="subTitle" idx="2"/>
          </p:nvPr>
        </p:nvSpPr>
        <p:spPr>
          <a:xfrm>
            <a:off x="3098525" y="2701525"/>
            <a:ext cx="4923600" cy="7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4" name="Google Shape;314;p18"/>
          <p:cNvSpPr txBox="1">
            <a:spLocks noGrp="1"/>
          </p:cNvSpPr>
          <p:nvPr>
            <p:ph type="subTitle" idx="3"/>
          </p:nvPr>
        </p:nvSpPr>
        <p:spPr>
          <a:xfrm>
            <a:off x="3098525" y="3821025"/>
            <a:ext cx="4923600" cy="7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5" name="Google Shape;315;p18"/>
          <p:cNvSpPr txBox="1">
            <a:spLocks noGrp="1"/>
          </p:cNvSpPr>
          <p:nvPr>
            <p:ph type="subTitle" idx="4"/>
          </p:nvPr>
        </p:nvSpPr>
        <p:spPr>
          <a:xfrm>
            <a:off x="3098525" y="1186925"/>
            <a:ext cx="4923600" cy="45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6" name="Google Shape;316;p18"/>
          <p:cNvSpPr txBox="1">
            <a:spLocks noGrp="1"/>
          </p:cNvSpPr>
          <p:nvPr>
            <p:ph type="subTitle" idx="5"/>
          </p:nvPr>
        </p:nvSpPr>
        <p:spPr>
          <a:xfrm>
            <a:off x="3098525" y="2306426"/>
            <a:ext cx="4923600" cy="45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7" name="Google Shape;317;p18"/>
          <p:cNvSpPr txBox="1">
            <a:spLocks noGrp="1"/>
          </p:cNvSpPr>
          <p:nvPr>
            <p:ph type="subTitle" idx="6"/>
          </p:nvPr>
        </p:nvSpPr>
        <p:spPr>
          <a:xfrm>
            <a:off x="3098525" y="3425926"/>
            <a:ext cx="4923600" cy="45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Aldrich"/>
                <a:ea typeface="Aldrich"/>
                <a:cs typeface="Aldrich"/>
                <a:sym typeface="Aldrich"/>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8" name="Google Shape;318;p18"/>
          <p:cNvSpPr/>
          <p:nvPr/>
        </p:nvSpPr>
        <p:spPr>
          <a:xfrm>
            <a:off x="0" y="4604000"/>
            <a:ext cx="9144000" cy="539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9" name="Google Shape;319;p18"/>
          <p:cNvSpPr/>
          <p:nvPr/>
        </p:nvSpPr>
        <p:spPr>
          <a:xfrm>
            <a:off x="166297" y="4230712"/>
            <a:ext cx="713798" cy="746577"/>
          </a:xfrm>
          <a:custGeom>
            <a:avLst/>
            <a:gdLst/>
            <a:ahLst/>
            <a:cxnLst/>
            <a:rect l="l" t="t" r="r" b="b"/>
            <a:pathLst>
              <a:path w="13501" h="14121" extrusionOk="0">
                <a:moveTo>
                  <a:pt x="2632" y="374"/>
                </a:moveTo>
                <a:lnTo>
                  <a:pt x="2632" y="11371"/>
                </a:lnTo>
                <a:lnTo>
                  <a:pt x="13126" y="11371"/>
                </a:lnTo>
                <a:lnTo>
                  <a:pt x="13126" y="13746"/>
                </a:lnTo>
                <a:lnTo>
                  <a:pt x="386" y="13746"/>
                </a:lnTo>
                <a:lnTo>
                  <a:pt x="386" y="374"/>
                </a:lnTo>
                <a:close/>
                <a:moveTo>
                  <a:pt x="0" y="0"/>
                </a:moveTo>
                <a:lnTo>
                  <a:pt x="0" y="14121"/>
                </a:lnTo>
                <a:lnTo>
                  <a:pt x="13500" y="14121"/>
                </a:lnTo>
                <a:lnTo>
                  <a:pt x="13500" y="10997"/>
                </a:lnTo>
                <a:lnTo>
                  <a:pt x="3006" y="10997"/>
                </a:lnTo>
                <a:lnTo>
                  <a:pt x="30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18"/>
          <p:cNvGrpSpPr/>
          <p:nvPr/>
        </p:nvGrpSpPr>
        <p:grpSpPr>
          <a:xfrm>
            <a:off x="218019" y="182831"/>
            <a:ext cx="1100648" cy="205400"/>
            <a:chOff x="1132919" y="5202256"/>
            <a:chExt cx="1100648" cy="205400"/>
          </a:xfrm>
        </p:grpSpPr>
        <p:sp>
          <p:nvSpPr>
            <p:cNvPr id="321" name="Google Shape;321;p18"/>
            <p:cNvSpPr/>
            <p:nvPr/>
          </p:nvSpPr>
          <p:spPr>
            <a:xfrm>
              <a:off x="1132919" y="5202256"/>
              <a:ext cx="205294" cy="205400"/>
            </a:xfrm>
            <a:custGeom>
              <a:avLst/>
              <a:gdLst/>
              <a:ahLst/>
              <a:cxnLst/>
              <a:rect l="l" t="t" r="r" b="b"/>
              <a:pathLst>
                <a:path w="3883" h="3885" extrusionOk="0">
                  <a:moveTo>
                    <a:pt x="3102" y="0"/>
                  </a:moveTo>
                  <a:lnTo>
                    <a:pt x="1947" y="1167"/>
                  </a:lnTo>
                  <a:lnTo>
                    <a:pt x="781" y="0"/>
                  </a:lnTo>
                  <a:lnTo>
                    <a:pt x="0" y="771"/>
                  </a:lnTo>
                  <a:lnTo>
                    <a:pt x="1166" y="1937"/>
                  </a:lnTo>
                  <a:lnTo>
                    <a:pt x="0" y="3103"/>
                  </a:lnTo>
                  <a:lnTo>
                    <a:pt x="781" y="3884"/>
                  </a:lnTo>
                  <a:lnTo>
                    <a:pt x="1947" y="2718"/>
                  </a:lnTo>
                  <a:lnTo>
                    <a:pt x="3102" y="3884"/>
                  </a:lnTo>
                  <a:lnTo>
                    <a:pt x="3883" y="3103"/>
                  </a:lnTo>
                  <a:lnTo>
                    <a:pt x="2717" y="1937"/>
                  </a:lnTo>
                  <a:lnTo>
                    <a:pt x="3883" y="77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8"/>
            <p:cNvSpPr/>
            <p:nvPr/>
          </p:nvSpPr>
          <p:spPr>
            <a:xfrm>
              <a:off x="1580834" y="5202256"/>
              <a:ext cx="205347" cy="205400"/>
            </a:xfrm>
            <a:custGeom>
              <a:avLst/>
              <a:gdLst/>
              <a:ahLst/>
              <a:cxnLst/>
              <a:rect l="l" t="t" r="r" b="b"/>
              <a:pathLst>
                <a:path w="3884" h="3885" extrusionOk="0">
                  <a:moveTo>
                    <a:pt x="3103" y="0"/>
                  </a:moveTo>
                  <a:lnTo>
                    <a:pt x="1936" y="1167"/>
                  </a:lnTo>
                  <a:lnTo>
                    <a:pt x="781" y="0"/>
                  </a:lnTo>
                  <a:lnTo>
                    <a:pt x="0" y="771"/>
                  </a:lnTo>
                  <a:lnTo>
                    <a:pt x="1166" y="1937"/>
                  </a:lnTo>
                  <a:lnTo>
                    <a:pt x="0" y="3103"/>
                  </a:lnTo>
                  <a:lnTo>
                    <a:pt x="781" y="3884"/>
                  </a:lnTo>
                  <a:lnTo>
                    <a:pt x="1936" y="2718"/>
                  </a:lnTo>
                  <a:lnTo>
                    <a:pt x="3103" y="3884"/>
                  </a:lnTo>
                  <a:lnTo>
                    <a:pt x="3883" y="3103"/>
                  </a:lnTo>
                  <a:lnTo>
                    <a:pt x="2717" y="1937"/>
                  </a:lnTo>
                  <a:lnTo>
                    <a:pt x="3883" y="77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8"/>
            <p:cNvSpPr/>
            <p:nvPr/>
          </p:nvSpPr>
          <p:spPr>
            <a:xfrm>
              <a:off x="2028749" y="5202256"/>
              <a:ext cx="204818" cy="205400"/>
            </a:xfrm>
            <a:custGeom>
              <a:avLst/>
              <a:gdLst/>
              <a:ahLst/>
              <a:cxnLst/>
              <a:rect l="l" t="t" r="r" b="b"/>
              <a:pathLst>
                <a:path w="3874" h="3885" extrusionOk="0">
                  <a:moveTo>
                    <a:pt x="3873" y="771"/>
                  </a:moveTo>
                  <a:lnTo>
                    <a:pt x="3103" y="0"/>
                  </a:lnTo>
                  <a:lnTo>
                    <a:pt x="1936" y="1167"/>
                  </a:lnTo>
                  <a:lnTo>
                    <a:pt x="771" y="0"/>
                  </a:lnTo>
                  <a:lnTo>
                    <a:pt x="1" y="771"/>
                  </a:lnTo>
                  <a:lnTo>
                    <a:pt x="1166" y="1937"/>
                  </a:lnTo>
                  <a:lnTo>
                    <a:pt x="1" y="3103"/>
                  </a:lnTo>
                  <a:lnTo>
                    <a:pt x="771" y="3884"/>
                  </a:lnTo>
                  <a:lnTo>
                    <a:pt x="1936" y="2718"/>
                  </a:lnTo>
                  <a:lnTo>
                    <a:pt x="3103" y="3884"/>
                  </a:lnTo>
                  <a:lnTo>
                    <a:pt x="3873" y="3103"/>
                  </a:lnTo>
                  <a:lnTo>
                    <a:pt x="2718" y="193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18"/>
          <p:cNvSpPr/>
          <p:nvPr/>
        </p:nvSpPr>
        <p:spPr>
          <a:xfrm>
            <a:off x="8559006" y="143187"/>
            <a:ext cx="512037" cy="512037"/>
          </a:xfrm>
          <a:custGeom>
            <a:avLst/>
            <a:gdLst/>
            <a:ahLst/>
            <a:cxnLst/>
            <a:rect l="l" t="t" r="r" b="b"/>
            <a:pathLst>
              <a:path w="22123" h="22123" extrusionOk="0">
                <a:moveTo>
                  <a:pt x="0" y="0"/>
                </a:moveTo>
                <a:lnTo>
                  <a:pt x="0" y="8889"/>
                </a:lnTo>
                <a:lnTo>
                  <a:pt x="374" y="8889"/>
                </a:lnTo>
                <a:lnTo>
                  <a:pt x="374" y="642"/>
                </a:lnTo>
                <a:lnTo>
                  <a:pt x="10793" y="11061"/>
                </a:lnTo>
                <a:lnTo>
                  <a:pt x="374" y="21491"/>
                </a:lnTo>
                <a:lnTo>
                  <a:pt x="374" y="13243"/>
                </a:lnTo>
                <a:lnTo>
                  <a:pt x="0" y="13243"/>
                </a:lnTo>
                <a:lnTo>
                  <a:pt x="0" y="22122"/>
                </a:lnTo>
                <a:lnTo>
                  <a:pt x="8889" y="22122"/>
                </a:lnTo>
                <a:lnTo>
                  <a:pt x="8889" y="21747"/>
                </a:lnTo>
                <a:lnTo>
                  <a:pt x="642" y="21747"/>
                </a:lnTo>
                <a:lnTo>
                  <a:pt x="11061" y="11328"/>
                </a:lnTo>
                <a:lnTo>
                  <a:pt x="21491" y="21747"/>
                </a:lnTo>
                <a:lnTo>
                  <a:pt x="13244" y="21747"/>
                </a:lnTo>
                <a:lnTo>
                  <a:pt x="13244" y="22122"/>
                </a:lnTo>
                <a:lnTo>
                  <a:pt x="22122" y="22122"/>
                </a:lnTo>
                <a:lnTo>
                  <a:pt x="22122" y="13243"/>
                </a:lnTo>
                <a:lnTo>
                  <a:pt x="21748" y="13243"/>
                </a:lnTo>
                <a:lnTo>
                  <a:pt x="21748" y="21491"/>
                </a:lnTo>
                <a:lnTo>
                  <a:pt x="11328" y="11061"/>
                </a:lnTo>
                <a:lnTo>
                  <a:pt x="21748" y="642"/>
                </a:lnTo>
                <a:lnTo>
                  <a:pt x="21748" y="8889"/>
                </a:lnTo>
                <a:lnTo>
                  <a:pt x="22122" y="8889"/>
                </a:lnTo>
                <a:lnTo>
                  <a:pt x="22122" y="0"/>
                </a:lnTo>
                <a:lnTo>
                  <a:pt x="13244" y="0"/>
                </a:lnTo>
                <a:lnTo>
                  <a:pt x="13244" y="374"/>
                </a:lnTo>
                <a:lnTo>
                  <a:pt x="21491" y="374"/>
                </a:lnTo>
                <a:lnTo>
                  <a:pt x="11061" y="10793"/>
                </a:lnTo>
                <a:lnTo>
                  <a:pt x="642" y="374"/>
                </a:lnTo>
                <a:lnTo>
                  <a:pt x="8889" y="374"/>
                </a:lnTo>
                <a:lnTo>
                  <a:pt x="8889"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drich"/>
              <a:buNone/>
              <a:defRPr sz="3000" b="1">
                <a:solidFill>
                  <a:schemeClr val="dk1"/>
                </a:solidFill>
                <a:latin typeface="Aldrich"/>
                <a:ea typeface="Aldrich"/>
                <a:cs typeface="Aldrich"/>
                <a:sym typeface="Aldrich"/>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marL="914400" lvl="1"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2pPr>
            <a:lvl3pPr marL="1371600" lvl="2"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3pPr>
            <a:lvl4pPr marL="1828800" lvl="3"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4pPr>
            <a:lvl5pPr marL="2286000" lvl="4"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5pPr>
            <a:lvl6pPr marL="2743200" lvl="5"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6pPr>
            <a:lvl7pPr marL="3200400" lvl="6"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7pPr>
            <a:lvl8pPr marL="3657600" lvl="7"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8pPr>
            <a:lvl9pPr marL="4114800" lvl="8"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5" r:id="rId4"/>
    <p:sldLayoutId id="2147483656" r:id="rId5"/>
    <p:sldLayoutId id="2147483658" r:id="rId6"/>
    <p:sldLayoutId id="2147483659" r:id="rId7"/>
    <p:sldLayoutId id="2147483663" r:id="rId8"/>
    <p:sldLayoutId id="2147483664" r:id="rId9"/>
    <p:sldLayoutId id="2147483666" r:id="rId10"/>
    <p:sldLayoutId id="2147483669" r:id="rId11"/>
    <p:sldLayoutId id="214748367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lcdn.apache.org/kafka/3.7.0/kafka_2.13-3.7.0.tgz" TargetMode="External"/><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hyperlink" Target="https://youtu.be/7E_Oevb6NDY" TargetMode="External"/><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hyperlink" Target="https://kafka.apache.org/quickstart" TargetMode="External"/><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28"/>
          <p:cNvSpPr txBox="1">
            <a:spLocks noGrp="1"/>
          </p:cNvSpPr>
          <p:nvPr>
            <p:ph type="ctrTitle"/>
          </p:nvPr>
        </p:nvSpPr>
        <p:spPr>
          <a:xfrm>
            <a:off x="1375950" y="517875"/>
            <a:ext cx="6392100" cy="161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Apache Kafka</a:t>
            </a:r>
            <a:endParaRPr dirty="0"/>
          </a:p>
        </p:txBody>
      </p:sp>
      <p:sp>
        <p:nvSpPr>
          <p:cNvPr id="473" name="Google Shape;473;p28"/>
          <p:cNvSpPr txBox="1">
            <a:spLocks noGrp="1"/>
          </p:cNvSpPr>
          <p:nvPr>
            <p:ph type="subTitle" idx="1"/>
          </p:nvPr>
        </p:nvSpPr>
        <p:spPr>
          <a:xfrm>
            <a:off x="1547100" y="2214350"/>
            <a:ext cx="6160500" cy="20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分散式系統 第五組</a:t>
            </a:r>
            <a:endParaRPr/>
          </a:p>
          <a:p>
            <a:pPr marL="0" lvl="0" indent="0" algn="ctr" rtl="0">
              <a:spcBef>
                <a:spcPts val="0"/>
              </a:spcBef>
              <a:spcAft>
                <a:spcPts val="0"/>
              </a:spcAft>
              <a:buNone/>
            </a:pPr>
            <a:endParaRPr/>
          </a:p>
          <a:p>
            <a:pPr marL="0" lvl="0" indent="0" algn="ctr" rtl="0">
              <a:spcBef>
                <a:spcPts val="0"/>
              </a:spcBef>
              <a:spcAft>
                <a:spcPts val="0"/>
              </a:spcAft>
              <a:buNone/>
            </a:pPr>
            <a:r>
              <a:rPr lang="en"/>
              <a:t>111356038 資管碩二 蔡典翰 111356052 資管碩二 賴廷恩</a:t>
            </a:r>
            <a:endParaRPr/>
          </a:p>
          <a:p>
            <a:pPr marL="0" lvl="0" indent="0" algn="ctr" rtl="0">
              <a:spcBef>
                <a:spcPts val="0"/>
              </a:spcBef>
              <a:spcAft>
                <a:spcPts val="0"/>
              </a:spcAft>
              <a:buNone/>
            </a:pPr>
            <a:r>
              <a:rPr lang="en"/>
              <a:t>111356051 資管碩二 施瑋昱 111356046 資管碩二 陳彥維</a:t>
            </a:r>
            <a:endParaRPr/>
          </a:p>
          <a:p>
            <a:pPr marL="0" lvl="0" indent="0" algn="ctr" rtl="0">
              <a:spcBef>
                <a:spcPts val="0"/>
              </a:spcBef>
              <a:spcAft>
                <a:spcPts val="0"/>
              </a:spcAft>
              <a:buNone/>
            </a:pPr>
            <a:r>
              <a:rPr lang="en"/>
              <a:t>111356027 資管碩二 羅仕欽 111356003 資管碩二 徐宇文</a:t>
            </a:r>
            <a:endParaRPr/>
          </a:p>
          <a:p>
            <a:pPr marL="0" lvl="0" indent="0" algn="ctr" rtl="0">
              <a:spcBef>
                <a:spcPts val="0"/>
              </a:spcBef>
              <a:spcAft>
                <a:spcPts val="0"/>
              </a:spcAft>
              <a:buNone/>
            </a:pPr>
            <a:r>
              <a:rPr lang="en"/>
              <a:t>111356006 資管碩二 張聚洋 112753207 資碩計一 張詠軒112791009 資安碩一 柯詠媃                                                                   </a:t>
            </a:r>
            <a:endParaRPr/>
          </a:p>
          <a:p>
            <a:pPr marL="0" lvl="0" indent="0" algn="ctr" rtl="0">
              <a:spcBef>
                <a:spcPts val="0"/>
              </a:spcBef>
              <a:spcAft>
                <a:spcPts val="0"/>
              </a:spcAft>
              <a:buNone/>
            </a:pPr>
            <a:endParaRPr/>
          </a:p>
        </p:txBody>
      </p:sp>
      <p:sp>
        <p:nvSpPr>
          <p:cNvPr id="474" name="Google Shape;474;p28"/>
          <p:cNvSpPr/>
          <p:nvPr/>
        </p:nvSpPr>
        <p:spPr>
          <a:xfrm>
            <a:off x="7707452" y="3870382"/>
            <a:ext cx="360362" cy="360309"/>
          </a:xfrm>
          <a:custGeom>
            <a:avLst/>
            <a:gdLst/>
            <a:ahLst/>
            <a:cxnLst/>
            <a:rect l="l" t="t" r="r" b="b"/>
            <a:pathLst>
              <a:path w="6816" h="6815" extrusionOk="0">
                <a:moveTo>
                  <a:pt x="1" y="0"/>
                </a:moveTo>
                <a:lnTo>
                  <a:pt x="1" y="1369"/>
                </a:lnTo>
                <a:lnTo>
                  <a:pt x="4493" y="1369"/>
                </a:lnTo>
                <a:lnTo>
                  <a:pt x="1" y="5852"/>
                </a:lnTo>
                <a:lnTo>
                  <a:pt x="974" y="6815"/>
                </a:lnTo>
                <a:lnTo>
                  <a:pt x="5456" y="2332"/>
                </a:lnTo>
                <a:lnTo>
                  <a:pt x="5456" y="6815"/>
                </a:lnTo>
                <a:lnTo>
                  <a:pt x="6815" y="6815"/>
                </a:lnTo>
                <a:lnTo>
                  <a:pt x="68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28"/>
          <p:cNvGrpSpPr/>
          <p:nvPr/>
        </p:nvGrpSpPr>
        <p:grpSpPr>
          <a:xfrm>
            <a:off x="1872322" y="279596"/>
            <a:ext cx="5399507" cy="519818"/>
            <a:chOff x="-1943216" y="3950083"/>
            <a:chExt cx="5399507" cy="519818"/>
          </a:xfrm>
        </p:grpSpPr>
        <p:sp>
          <p:nvSpPr>
            <p:cNvPr id="476" name="Google Shape;476;p28"/>
            <p:cNvSpPr/>
            <p:nvPr/>
          </p:nvSpPr>
          <p:spPr>
            <a:xfrm>
              <a:off x="561078"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3356103" y="4369765"/>
              <a:ext cx="100189" cy="100136"/>
            </a:xfrm>
            <a:custGeom>
              <a:avLst/>
              <a:gdLst/>
              <a:ahLst/>
              <a:cxnLst/>
              <a:rect l="l" t="t" r="r" b="b"/>
              <a:pathLst>
                <a:path w="1895" h="1894" extrusionOk="0">
                  <a:moveTo>
                    <a:pt x="1895" y="0"/>
                  </a:moveTo>
                  <a:lnTo>
                    <a:pt x="1" y="1894"/>
                  </a:lnTo>
                  <a:lnTo>
                    <a:pt x="525" y="1894"/>
                  </a:lnTo>
                  <a:lnTo>
                    <a:pt x="1895" y="535"/>
                  </a:lnTo>
                  <a:lnTo>
                    <a:pt x="18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25062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3045650" y="4059260"/>
              <a:ext cx="410641" cy="410641"/>
            </a:xfrm>
            <a:custGeom>
              <a:avLst/>
              <a:gdLst/>
              <a:ahLst/>
              <a:cxnLst/>
              <a:rect l="l" t="t" r="r" b="b"/>
              <a:pathLst>
                <a:path w="7767" h="7767" extrusionOk="0">
                  <a:moveTo>
                    <a:pt x="7767" y="1"/>
                  </a:moveTo>
                  <a:lnTo>
                    <a:pt x="0" y="7767"/>
                  </a:lnTo>
                  <a:lnTo>
                    <a:pt x="524" y="7767"/>
                  </a:lnTo>
                  <a:lnTo>
                    <a:pt x="7767" y="536"/>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5988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2735145" y="3950083"/>
              <a:ext cx="548103" cy="519818"/>
            </a:xfrm>
            <a:custGeom>
              <a:avLst/>
              <a:gdLst/>
              <a:ahLst/>
              <a:cxnLst/>
              <a:rect l="l" t="t" r="r" b="b"/>
              <a:pathLst>
                <a:path w="10367" h="9832" extrusionOk="0">
                  <a:moveTo>
                    <a:pt x="9831" y="1"/>
                  </a:moveTo>
                  <a:lnTo>
                    <a:pt x="0" y="9832"/>
                  </a:lnTo>
                  <a:lnTo>
                    <a:pt x="52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370386" y="3950083"/>
              <a:ext cx="548050" cy="519818"/>
            </a:xfrm>
            <a:custGeom>
              <a:avLst/>
              <a:gdLst/>
              <a:ahLst/>
              <a:cxnLst/>
              <a:rect l="l" t="t" r="r" b="b"/>
              <a:pathLst>
                <a:path w="10366" h="9832" extrusionOk="0">
                  <a:moveTo>
                    <a:pt x="9842"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2424639" y="3950083"/>
              <a:ext cx="548050" cy="519818"/>
            </a:xfrm>
            <a:custGeom>
              <a:avLst/>
              <a:gdLst/>
              <a:ahLst/>
              <a:cxnLst/>
              <a:rect l="l" t="t" r="r" b="b"/>
              <a:pathLst>
                <a:path w="10366" h="9832" extrusionOk="0">
                  <a:moveTo>
                    <a:pt x="9831" y="1"/>
                  </a:moveTo>
                  <a:lnTo>
                    <a:pt x="1" y="9832"/>
                  </a:lnTo>
                  <a:lnTo>
                    <a:pt x="524"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680892" y="3950083"/>
              <a:ext cx="548103" cy="519818"/>
            </a:xfrm>
            <a:custGeom>
              <a:avLst/>
              <a:gdLst/>
              <a:ahLst/>
              <a:cxnLst/>
              <a:rect l="l" t="t" r="r" b="b"/>
              <a:pathLst>
                <a:path w="10367" h="9832" extrusionOk="0">
                  <a:moveTo>
                    <a:pt x="9842" y="1"/>
                  </a:moveTo>
                  <a:lnTo>
                    <a:pt x="0" y="9832"/>
                  </a:lnTo>
                  <a:lnTo>
                    <a:pt x="53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2114134" y="3950083"/>
              <a:ext cx="548103" cy="519818"/>
            </a:xfrm>
            <a:custGeom>
              <a:avLst/>
              <a:gdLst/>
              <a:ahLst/>
              <a:cxnLst/>
              <a:rect l="l" t="t" r="r" b="b"/>
              <a:pathLst>
                <a:path w="10367" h="9832" extrusionOk="0">
                  <a:moveTo>
                    <a:pt x="9832" y="1"/>
                  </a:moveTo>
                  <a:lnTo>
                    <a:pt x="0"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991397" y="3950083"/>
              <a:ext cx="548103" cy="519818"/>
            </a:xfrm>
            <a:custGeom>
              <a:avLst/>
              <a:gdLst/>
              <a:ahLst/>
              <a:cxnLst/>
              <a:rect l="l" t="t" r="r" b="b"/>
              <a:pathLst>
                <a:path w="10367" h="9832" extrusionOk="0">
                  <a:moveTo>
                    <a:pt x="9843"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1803681" y="3950083"/>
              <a:ext cx="548050" cy="519818"/>
            </a:xfrm>
            <a:custGeom>
              <a:avLst/>
              <a:gdLst/>
              <a:ahLst/>
              <a:cxnLst/>
              <a:rect l="l" t="t" r="r" b="b"/>
              <a:pathLst>
                <a:path w="10366" h="9832" extrusionOk="0">
                  <a:moveTo>
                    <a:pt x="9830" y="1"/>
                  </a:moveTo>
                  <a:lnTo>
                    <a:pt x="0" y="9832"/>
                  </a:lnTo>
                  <a:lnTo>
                    <a:pt x="524" y="9832"/>
                  </a:lnTo>
                  <a:lnTo>
                    <a:pt x="10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1301903" y="3950083"/>
              <a:ext cx="548103" cy="519818"/>
            </a:xfrm>
            <a:custGeom>
              <a:avLst/>
              <a:gdLst/>
              <a:ahLst/>
              <a:cxnLst/>
              <a:rect l="l" t="t" r="r" b="b"/>
              <a:pathLst>
                <a:path w="10367" h="9832" extrusionOk="0">
                  <a:moveTo>
                    <a:pt x="9842" y="1"/>
                  </a:moveTo>
                  <a:lnTo>
                    <a:pt x="1" y="9832"/>
                  </a:lnTo>
                  <a:lnTo>
                    <a:pt x="536"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1493123" y="3950083"/>
              <a:ext cx="548103" cy="519818"/>
            </a:xfrm>
            <a:custGeom>
              <a:avLst/>
              <a:gdLst/>
              <a:ahLst/>
              <a:cxnLst/>
              <a:rect l="l" t="t" r="r" b="b"/>
              <a:pathLst>
                <a:path w="10367" h="9832" extrusionOk="0">
                  <a:moveTo>
                    <a:pt x="9832" y="1"/>
                  </a:moveTo>
                  <a:lnTo>
                    <a:pt x="1"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161235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1182089" y="3950083"/>
              <a:ext cx="548632" cy="519818"/>
            </a:xfrm>
            <a:custGeom>
              <a:avLst/>
              <a:gdLst/>
              <a:ahLst/>
              <a:cxnLst/>
              <a:rect l="l" t="t" r="r" b="b"/>
              <a:pathLst>
                <a:path w="10377" h="9832" extrusionOk="0">
                  <a:moveTo>
                    <a:pt x="9842" y="1"/>
                  </a:moveTo>
                  <a:lnTo>
                    <a:pt x="0" y="9832"/>
                  </a:lnTo>
                  <a:lnTo>
                    <a:pt x="535"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192286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871583"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1943216" y="3950083"/>
              <a:ext cx="257900" cy="257953"/>
            </a:xfrm>
            <a:custGeom>
              <a:avLst/>
              <a:gdLst/>
              <a:ahLst/>
              <a:cxnLst/>
              <a:rect l="l" t="t" r="r" b="b"/>
              <a:pathLst>
                <a:path w="4878" h="4879" extrusionOk="0">
                  <a:moveTo>
                    <a:pt x="4343" y="1"/>
                  </a:moveTo>
                  <a:lnTo>
                    <a:pt x="0" y="4344"/>
                  </a:lnTo>
                  <a:lnTo>
                    <a:pt x="0" y="4879"/>
                  </a:lnTo>
                  <a:lnTo>
                    <a:pt x="4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Kafka的重要性</a:t>
            </a:r>
            <a:endParaRPr dirty="0"/>
          </a:p>
        </p:txBody>
      </p:sp>
      <p:sp>
        <p:nvSpPr>
          <p:cNvPr id="565" name="Google Shape;565;p37"/>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數據處理延遲</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監控和分析能力受限</a:t>
            </a:r>
            <a:endParaRPr sz="1800" dirty="0">
              <a:highlight>
                <a:srgbClr val="F5F2F0"/>
              </a:highlight>
              <a:latin typeface="Courier New"/>
              <a:ea typeface="Courier New"/>
              <a:cs typeface="Courier New"/>
              <a:sym typeface="Courier New"/>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數據丢失風險up up</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擴展困難</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系統脆弱</a:t>
            </a:r>
            <a:endParaRPr sz="1800" dirty="0">
              <a:solidFill>
                <a:schemeClr val="dk1"/>
              </a:solidFill>
              <a:latin typeface="Lato"/>
              <a:ea typeface="Lato"/>
              <a:cs typeface="Lato"/>
              <a:sym typeface="Lato"/>
            </a:endParaRPr>
          </a:p>
          <a:p>
            <a:pPr marL="457200" lvl="0" indent="0" algn="l" rtl="0">
              <a:lnSpc>
                <a:spcPct val="150000"/>
              </a:lnSpc>
              <a:spcBef>
                <a:spcPts val="0"/>
              </a:spcBef>
              <a:spcAft>
                <a:spcPts val="0"/>
              </a:spcAft>
              <a:buNone/>
            </a:pPr>
            <a:endParaRPr sz="1800" dirty="0">
              <a:solidFill>
                <a:schemeClr val="dk1"/>
              </a:solidFill>
              <a:latin typeface="Lato"/>
              <a:ea typeface="Lato"/>
              <a:cs typeface="Lato"/>
              <a:sym typeface="Lato"/>
            </a:endParaRPr>
          </a:p>
        </p:txBody>
      </p:sp>
      <p:pic>
        <p:nvPicPr>
          <p:cNvPr id="566" name="Google Shape;566;p37"/>
          <p:cNvPicPr preferRelativeResize="0"/>
          <p:nvPr/>
        </p:nvPicPr>
        <p:blipFill>
          <a:blip r:embed="rId3">
            <a:alphaModFix/>
          </a:blip>
          <a:stretch>
            <a:fillRect/>
          </a:stretch>
        </p:blipFill>
        <p:spPr>
          <a:xfrm>
            <a:off x="6206750" y="1985425"/>
            <a:ext cx="2842000" cy="2139400"/>
          </a:xfrm>
          <a:prstGeom prst="rect">
            <a:avLst/>
          </a:prstGeom>
          <a:noFill/>
          <a:ln>
            <a:noFill/>
          </a:ln>
        </p:spPr>
      </p:pic>
      <p:pic>
        <p:nvPicPr>
          <p:cNvPr id="567" name="Google Shape;567;p37"/>
          <p:cNvPicPr preferRelativeResize="0"/>
          <p:nvPr/>
        </p:nvPicPr>
        <p:blipFill>
          <a:blip r:embed="rId4">
            <a:alphaModFix/>
          </a:blip>
          <a:stretch>
            <a:fillRect/>
          </a:stretch>
        </p:blipFill>
        <p:spPr>
          <a:xfrm>
            <a:off x="5162550" y="635525"/>
            <a:ext cx="2738501" cy="15404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38"/>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架構解析</a:t>
            </a:r>
            <a:endParaRPr/>
          </a:p>
        </p:txBody>
      </p:sp>
      <p:sp>
        <p:nvSpPr>
          <p:cNvPr id="573" name="Google Shape;573;p38"/>
          <p:cNvSpPr txBox="1">
            <a:spLocks noGrp="1"/>
          </p:cNvSpPr>
          <p:nvPr>
            <p:ph type="title" idx="2"/>
          </p:nvPr>
        </p:nvSpPr>
        <p:spPr>
          <a:xfrm>
            <a:off x="713225" y="2907250"/>
            <a:ext cx="3973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pic>
        <p:nvPicPr>
          <p:cNvPr id="574" name="Google Shape;574;p38"/>
          <p:cNvPicPr preferRelativeResize="0"/>
          <p:nvPr/>
        </p:nvPicPr>
        <p:blipFill>
          <a:blip r:embed="rId3">
            <a:alphaModFix/>
          </a:blip>
          <a:stretch>
            <a:fillRect/>
          </a:stretch>
        </p:blipFill>
        <p:spPr>
          <a:xfrm>
            <a:off x="5249600" y="1790525"/>
            <a:ext cx="3162300" cy="1447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9"/>
          <p:cNvSpPr txBox="1">
            <a:spLocks noGrp="1"/>
          </p:cNvSpPr>
          <p:nvPr>
            <p:ph type="title"/>
          </p:nvPr>
        </p:nvSpPr>
        <p:spPr>
          <a:xfrm>
            <a:off x="191775" y="439175"/>
            <a:ext cx="29643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Kafka </a:t>
            </a:r>
            <a:endParaRPr sz="2200"/>
          </a:p>
          <a:p>
            <a:pPr marL="0" lvl="0" indent="0" algn="l" rtl="0">
              <a:spcBef>
                <a:spcPts val="0"/>
              </a:spcBef>
              <a:spcAft>
                <a:spcPts val="0"/>
              </a:spcAft>
              <a:buNone/>
            </a:pPr>
            <a:r>
              <a:rPr lang="en" sz="2200"/>
              <a:t>Architecture</a:t>
            </a:r>
            <a:endParaRPr sz="2200"/>
          </a:p>
        </p:txBody>
      </p:sp>
      <p:pic>
        <p:nvPicPr>
          <p:cNvPr id="580" name="Google Shape;580;p39"/>
          <p:cNvPicPr preferRelativeResize="0"/>
          <p:nvPr/>
        </p:nvPicPr>
        <p:blipFill rotWithShape="1">
          <a:blip r:embed="rId3">
            <a:alphaModFix/>
          </a:blip>
          <a:srcRect l="-30546" t="-8087" r="-30562" b="-53020"/>
          <a:stretch/>
        </p:blipFill>
        <p:spPr>
          <a:xfrm>
            <a:off x="744800" y="766850"/>
            <a:ext cx="8205476" cy="4948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40"/>
          <p:cNvSpPr txBox="1"/>
          <p:nvPr/>
        </p:nvSpPr>
        <p:spPr>
          <a:xfrm>
            <a:off x="4497825" y="4269850"/>
            <a:ext cx="4646100" cy="3231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900"/>
              <a:t>https://www.instaclustr.com/blog/exploring-apache-kafka-castle-architecture-semantics/</a:t>
            </a:r>
            <a:endParaRPr sz="900"/>
          </a:p>
        </p:txBody>
      </p:sp>
      <p:sp>
        <p:nvSpPr>
          <p:cNvPr id="586" name="Google Shape;586;p40"/>
          <p:cNvSpPr txBox="1">
            <a:spLocks noGrp="1"/>
          </p:cNvSpPr>
          <p:nvPr>
            <p:ph type="title"/>
          </p:nvPr>
        </p:nvSpPr>
        <p:spPr>
          <a:xfrm>
            <a:off x="619600" y="358475"/>
            <a:ext cx="77040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static analysis -</a:t>
            </a:r>
            <a:br>
              <a:rPr lang="en"/>
            </a:br>
            <a:r>
              <a:rPr lang="en" sz="2200"/>
              <a:t>Component Diagram</a:t>
            </a:r>
            <a:endParaRPr sz="2200"/>
          </a:p>
        </p:txBody>
      </p:sp>
      <p:pic>
        <p:nvPicPr>
          <p:cNvPr id="587" name="Google Shape;587;p40"/>
          <p:cNvPicPr preferRelativeResize="0"/>
          <p:nvPr/>
        </p:nvPicPr>
        <p:blipFill rotWithShape="1">
          <a:blip r:embed="rId3">
            <a:alphaModFix/>
          </a:blip>
          <a:srcRect l="-4310" r="4310"/>
          <a:stretch/>
        </p:blipFill>
        <p:spPr>
          <a:xfrm>
            <a:off x="321663" y="1112863"/>
            <a:ext cx="4176174" cy="3227974"/>
          </a:xfrm>
          <a:prstGeom prst="rect">
            <a:avLst/>
          </a:prstGeom>
          <a:noFill/>
          <a:ln>
            <a:noFill/>
          </a:ln>
        </p:spPr>
      </p:pic>
      <p:sp>
        <p:nvSpPr>
          <p:cNvPr id="588" name="Google Shape;588;p40"/>
          <p:cNvSpPr txBox="1"/>
          <p:nvPr/>
        </p:nvSpPr>
        <p:spPr>
          <a:xfrm>
            <a:off x="4690350" y="592000"/>
            <a:ext cx="43935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Topics</a:t>
            </a:r>
            <a:endParaRPr/>
          </a:p>
          <a:p>
            <a:pPr marL="0" marR="0" lvl="0" indent="0" algn="l" rtl="0">
              <a:lnSpc>
                <a:spcPct val="100000"/>
              </a:lnSpc>
              <a:spcBef>
                <a:spcPts val="0"/>
              </a:spcBef>
              <a:spcAft>
                <a:spcPts val="0"/>
              </a:spcAft>
              <a:buNone/>
            </a:pPr>
            <a:r>
              <a:rPr lang="en" sz="1000"/>
              <a:t>在 Kafka 中就像是 database 的 table，為不同資料的類別名稱</a:t>
            </a:r>
            <a:endParaRPr sz="1000"/>
          </a:p>
        </p:txBody>
      </p:sp>
      <p:sp>
        <p:nvSpPr>
          <p:cNvPr id="589" name="Google Shape;589;p40"/>
          <p:cNvSpPr txBox="1"/>
          <p:nvPr/>
        </p:nvSpPr>
        <p:spPr>
          <a:xfrm>
            <a:off x="4690350" y="1161400"/>
            <a:ext cx="4393500" cy="861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Partitions</a:t>
            </a:r>
            <a:endParaRPr/>
          </a:p>
          <a:p>
            <a:pPr marL="0" lvl="0" indent="0" algn="l" rtl="0">
              <a:spcBef>
                <a:spcPts val="0"/>
              </a:spcBef>
              <a:spcAft>
                <a:spcPts val="0"/>
              </a:spcAft>
              <a:buNone/>
            </a:pPr>
            <a:r>
              <a:rPr lang="en" sz="1000"/>
              <a:t>Topic 內又可以切成好幾個 Partitions，在 Kafka 中，每個最小單位的資料都會存放在每個 Partition ，而Partition 可以分散的存放在不同機器上，以防單台機器故障</a:t>
            </a:r>
            <a:endParaRPr sz="1000"/>
          </a:p>
        </p:txBody>
      </p:sp>
      <p:sp>
        <p:nvSpPr>
          <p:cNvPr id="590" name="Google Shape;590;p40"/>
          <p:cNvSpPr txBox="1"/>
          <p:nvPr/>
        </p:nvSpPr>
        <p:spPr>
          <a:xfrm>
            <a:off x="4690350" y="2069500"/>
            <a:ext cx="43935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Producer</a:t>
            </a:r>
            <a:endParaRPr/>
          </a:p>
          <a:p>
            <a:pPr marL="0" lvl="0" indent="0" algn="l" rtl="0">
              <a:spcBef>
                <a:spcPts val="0"/>
              </a:spcBef>
              <a:spcAft>
                <a:spcPts val="0"/>
              </a:spcAft>
              <a:buNone/>
            </a:pPr>
            <a:r>
              <a:rPr lang="en" sz="1000"/>
              <a:t>負責發送訊息到特定的 Topic 之中</a:t>
            </a:r>
            <a:endParaRPr sz="1000"/>
          </a:p>
        </p:txBody>
      </p:sp>
      <p:sp>
        <p:nvSpPr>
          <p:cNvPr id="591" name="Google Shape;591;p40"/>
          <p:cNvSpPr txBox="1"/>
          <p:nvPr/>
        </p:nvSpPr>
        <p:spPr>
          <a:xfrm>
            <a:off x="4690350" y="2638900"/>
            <a:ext cx="43935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Consumer</a:t>
            </a:r>
            <a:endParaRPr/>
          </a:p>
          <a:p>
            <a:pPr marL="0" lvl="0" indent="0" algn="l" rtl="0">
              <a:spcBef>
                <a:spcPts val="0"/>
              </a:spcBef>
              <a:spcAft>
                <a:spcPts val="0"/>
              </a:spcAft>
              <a:buNone/>
            </a:pPr>
            <a:r>
              <a:rPr lang="en" sz="1000"/>
              <a:t>Subscribe 一個或多個 Topic，並從中讀取數據</a:t>
            </a:r>
            <a:endParaRPr sz="1000"/>
          </a:p>
        </p:txBody>
      </p:sp>
      <p:sp>
        <p:nvSpPr>
          <p:cNvPr id="592" name="Google Shape;592;p40"/>
          <p:cNvSpPr txBox="1"/>
          <p:nvPr/>
        </p:nvSpPr>
        <p:spPr>
          <a:xfrm>
            <a:off x="4690350" y="3208300"/>
            <a:ext cx="4393500" cy="908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Consumer Group</a:t>
            </a:r>
            <a:endParaRPr/>
          </a:p>
          <a:p>
            <a:pPr marL="0" lvl="0" indent="0" algn="l" rtl="0">
              <a:spcBef>
                <a:spcPts val="0"/>
              </a:spcBef>
              <a:spcAft>
                <a:spcPts val="0"/>
              </a:spcAft>
              <a:buNone/>
            </a:pPr>
            <a:r>
              <a:rPr lang="en" sz="1100"/>
              <a:t>由多個 Consumer 組成，共同 Subscribe一個或多個 Topic，而在 Kafka 的設計之中，一個 Partition 的數據只會被一個 Consumer 讀取，從而避免了消息的重複處理</a:t>
            </a:r>
            <a:endParaRPr sz="10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41"/>
          <p:cNvSpPr txBox="1"/>
          <p:nvPr/>
        </p:nvSpPr>
        <p:spPr>
          <a:xfrm>
            <a:off x="4497825" y="4264400"/>
            <a:ext cx="4646100" cy="3231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900"/>
              <a:t>https://www.instaclustr.com/blog/exploring-apache-kafka-castle-architecture-semantics/</a:t>
            </a:r>
            <a:endParaRPr sz="900"/>
          </a:p>
        </p:txBody>
      </p:sp>
      <p:sp>
        <p:nvSpPr>
          <p:cNvPr id="598" name="Google Shape;598;p41"/>
          <p:cNvSpPr txBox="1">
            <a:spLocks noGrp="1"/>
          </p:cNvSpPr>
          <p:nvPr>
            <p:ph type="title"/>
          </p:nvPr>
        </p:nvSpPr>
        <p:spPr>
          <a:xfrm>
            <a:off x="619600" y="358475"/>
            <a:ext cx="77040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static analysis -</a:t>
            </a:r>
            <a:br>
              <a:rPr lang="en"/>
            </a:br>
            <a:r>
              <a:rPr lang="en" sz="2200"/>
              <a:t>Component Diagram</a:t>
            </a:r>
            <a:endParaRPr sz="2200"/>
          </a:p>
        </p:txBody>
      </p:sp>
      <p:pic>
        <p:nvPicPr>
          <p:cNvPr id="599" name="Google Shape;599;p41"/>
          <p:cNvPicPr preferRelativeResize="0"/>
          <p:nvPr/>
        </p:nvPicPr>
        <p:blipFill rotWithShape="1">
          <a:blip r:embed="rId3">
            <a:alphaModFix/>
          </a:blip>
          <a:srcRect l="-4310" r="4310"/>
          <a:stretch/>
        </p:blipFill>
        <p:spPr>
          <a:xfrm>
            <a:off x="321663" y="1112863"/>
            <a:ext cx="4176174" cy="3227974"/>
          </a:xfrm>
          <a:prstGeom prst="rect">
            <a:avLst/>
          </a:prstGeom>
          <a:noFill/>
          <a:ln>
            <a:noFill/>
          </a:ln>
        </p:spPr>
      </p:pic>
      <p:sp>
        <p:nvSpPr>
          <p:cNvPr id="600" name="Google Shape;600;p41"/>
          <p:cNvSpPr txBox="1"/>
          <p:nvPr/>
        </p:nvSpPr>
        <p:spPr>
          <a:xfrm>
            <a:off x="4717750" y="640325"/>
            <a:ext cx="4454100" cy="708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Broker</a:t>
            </a:r>
            <a:endParaRPr/>
          </a:p>
          <a:p>
            <a:pPr marL="0" marR="0" lvl="0" indent="0" algn="l" rtl="0">
              <a:lnSpc>
                <a:spcPct val="100000"/>
              </a:lnSpc>
              <a:spcBef>
                <a:spcPts val="0"/>
              </a:spcBef>
              <a:spcAft>
                <a:spcPts val="0"/>
              </a:spcAft>
              <a:buNone/>
            </a:pPr>
            <a:r>
              <a:rPr lang="en" sz="1000"/>
              <a:t>一個單台 Kafka server 稱為 broker，每個 broker 接收來自 producers 的訊並寫入至磁碟中，同時回應來自 Consumers 的資料請求</a:t>
            </a:r>
            <a:endParaRPr sz="1000"/>
          </a:p>
        </p:txBody>
      </p:sp>
      <p:sp>
        <p:nvSpPr>
          <p:cNvPr id="601" name="Google Shape;601;p41"/>
          <p:cNvSpPr txBox="1"/>
          <p:nvPr/>
        </p:nvSpPr>
        <p:spPr>
          <a:xfrm>
            <a:off x="4717750" y="1363625"/>
            <a:ext cx="43935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Cluster</a:t>
            </a:r>
            <a:endParaRPr/>
          </a:p>
          <a:p>
            <a:pPr marL="0" marR="0" lvl="0" indent="0" algn="l" rtl="0">
              <a:lnSpc>
                <a:spcPct val="100000"/>
              </a:lnSpc>
              <a:spcBef>
                <a:spcPts val="0"/>
              </a:spcBef>
              <a:spcAft>
                <a:spcPts val="0"/>
              </a:spcAft>
              <a:buNone/>
            </a:pPr>
            <a:r>
              <a:rPr lang="en" sz="1000"/>
              <a:t>多個 Brokers 連接在一起被稱為 Cluster</a:t>
            </a:r>
            <a:endParaRPr sz="1000"/>
          </a:p>
        </p:txBody>
      </p:sp>
      <p:sp>
        <p:nvSpPr>
          <p:cNvPr id="602" name="Google Shape;602;p41"/>
          <p:cNvSpPr txBox="1"/>
          <p:nvPr/>
        </p:nvSpPr>
        <p:spPr>
          <a:xfrm>
            <a:off x="4717750" y="1933025"/>
            <a:ext cx="4393500" cy="708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Replica</a:t>
            </a:r>
            <a:endParaRPr/>
          </a:p>
          <a:p>
            <a:pPr marL="0" lvl="0" indent="0" algn="l" rtl="0">
              <a:spcBef>
                <a:spcPts val="0"/>
              </a:spcBef>
              <a:spcAft>
                <a:spcPts val="0"/>
              </a:spcAft>
              <a:buNone/>
            </a:pPr>
            <a:r>
              <a:rPr lang="en" sz="1000"/>
              <a:t>為 Partition 的副本，而 Kafka 會在不同的 Brokers 上創建 Partition的多個副本，以確保資料的安全跟可用性</a:t>
            </a:r>
            <a:endParaRPr sz="1000"/>
          </a:p>
        </p:txBody>
      </p:sp>
      <p:sp>
        <p:nvSpPr>
          <p:cNvPr id="603" name="Google Shape;603;p41"/>
          <p:cNvSpPr txBox="1"/>
          <p:nvPr/>
        </p:nvSpPr>
        <p:spPr>
          <a:xfrm>
            <a:off x="4717750" y="2671925"/>
            <a:ext cx="4393500" cy="708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Leader Replica</a:t>
            </a:r>
            <a:endParaRPr/>
          </a:p>
          <a:p>
            <a:pPr marL="0" lvl="0" indent="0" algn="l" rtl="0">
              <a:spcBef>
                <a:spcPts val="0"/>
              </a:spcBef>
              <a:spcAft>
                <a:spcPts val="0"/>
              </a:spcAft>
              <a:buNone/>
            </a:pPr>
            <a:r>
              <a:rPr lang="en" sz="1000"/>
              <a:t>每個 Partition 都會有一個特定的 Broker 擔任，當有資料寫入或讀取時，所有的操作都由其處理，確保資料的一致性</a:t>
            </a:r>
            <a:endParaRPr sz="1000"/>
          </a:p>
        </p:txBody>
      </p:sp>
      <p:sp>
        <p:nvSpPr>
          <p:cNvPr id="604" name="Google Shape;604;p41"/>
          <p:cNvSpPr txBox="1"/>
          <p:nvPr/>
        </p:nvSpPr>
        <p:spPr>
          <a:xfrm>
            <a:off x="4717750" y="3410825"/>
            <a:ext cx="4393500" cy="708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t>Follower Replica</a:t>
            </a:r>
            <a:endParaRPr/>
          </a:p>
          <a:p>
            <a:pPr marL="0" lvl="0" indent="0" algn="l" rtl="0">
              <a:spcBef>
                <a:spcPts val="0"/>
              </a:spcBef>
              <a:spcAft>
                <a:spcPts val="0"/>
              </a:spcAft>
              <a:buNone/>
            </a:pPr>
            <a:r>
              <a:rPr lang="en" sz="1000"/>
              <a:t>意旨其他的副本，它們會從 Leader Replica 同步資料，當 Leader Replica 失效，其中一個就會被提升為新的 Leader</a:t>
            </a:r>
            <a:endParaRPr sz="10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pic>
        <p:nvPicPr>
          <p:cNvPr id="609" name="Google Shape;609;p42"/>
          <p:cNvPicPr preferRelativeResize="0"/>
          <p:nvPr/>
        </p:nvPicPr>
        <p:blipFill>
          <a:blip r:embed="rId3">
            <a:alphaModFix/>
          </a:blip>
          <a:stretch>
            <a:fillRect/>
          </a:stretch>
        </p:blipFill>
        <p:spPr>
          <a:xfrm>
            <a:off x="3156075" y="439175"/>
            <a:ext cx="5052601" cy="3693249"/>
          </a:xfrm>
          <a:prstGeom prst="rect">
            <a:avLst/>
          </a:prstGeom>
          <a:noFill/>
          <a:ln>
            <a:noFill/>
          </a:ln>
        </p:spPr>
      </p:pic>
      <p:sp>
        <p:nvSpPr>
          <p:cNvPr id="610" name="Google Shape;610;p42"/>
          <p:cNvSpPr txBox="1">
            <a:spLocks noGrp="1"/>
          </p:cNvSpPr>
          <p:nvPr>
            <p:ph type="title"/>
          </p:nvPr>
        </p:nvSpPr>
        <p:spPr>
          <a:xfrm>
            <a:off x="191775" y="439175"/>
            <a:ext cx="29643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Kafka </a:t>
            </a:r>
            <a:endParaRPr sz="2200"/>
          </a:p>
          <a:p>
            <a:pPr marL="0" lvl="0" indent="0" algn="l" rtl="0">
              <a:spcBef>
                <a:spcPts val="0"/>
              </a:spcBef>
              <a:spcAft>
                <a:spcPts val="0"/>
              </a:spcAft>
              <a:buNone/>
            </a:pPr>
            <a:r>
              <a:rPr lang="en" sz="2200"/>
              <a:t>Sequence diagram</a:t>
            </a:r>
            <a:endParaRPr sz="22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43"/>
          <p:cNvSpPr txBox="1">
            <a:spLocks noGrp="1"/>
          </p:cNvSpPr>
          <p:nvPr>
            <p:ph type="title"/>
          </p:nvPr>
        </p:nvSpPr>
        <p:spPr>
          <a:xfrm>
            <a:off x="619600" y="358475"/>
            <a:ext cx="77040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Case - </a:t>
            </a:r>
            <a:r>
              <a:rPr lang="en" sz="2200"/>
              <a:t>Uber </a:t>
            </a:r>
            <a:endParaRPr sz="2200"/>
          </a:p>
        </p:txBody>
      </p:sp>
      <p:sp>
        <p:nvSpPr>
          <p:cNvPr id="616" name="Google Shape;616;p43"/>
          <p:cNvSpPr/>
          <p:nvPr/>
        </p:nvSpPr>
        <p:spPr>
          <a:xfrm>
            <a:off x="1011625" y="2417575"/>
            <a:ext cx="902100" cy="647700"/>
          </a:xfrm>
          <a:prstGeom prst="roundRect">
            <a:avLst>
              <a:gd name="adj" fmla="val 16667"/>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latin typeface="Lato"/>
                <a:ea typeface="Lato"/>
                <a:cs typeface="Lato"/>
                <a:sym typeface="Lato"/>
              </a:rPr>
              <a:t>Rider App</a:t>
            </a:r>
            <a:endParaRPr sz="1000" b="1">
              <a:latin typeface="Lato"/>
              <a:ea typeface="Lato"/>
              <a:cs typeface="Lato"/>
              <a:sym typeface="Lato"/>
            </a:endParaRPr>
          </a:p>
        </p:txBody>
      </p:sp>
      <p:sp>
        <p:nvSpPr>
          <p:cNvPr id="617" name="Google Shape;617;p43"/>
          <p:cNvSpPr/>
          <p:nvPr/>
        </p:nvSpPr>
        <p:spPr>
          <a:xfrm>
            <a:off x="6735425" y="2380350"/>
            <a:ext cx="902100" cy="647700"/>
          </a:xfrm>
          <a:prstGeom prst="roundRect">
            <a:avLst>
              <a:gd name="adj" fmla="val 16667"/>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latin typeface="Lato"/>
                <a:ea typeface="Lato"/>
                <a:cs typeface="Lato"/>
                <a:sym typeface="Lato"/>
              </a:rPr>
              <a:t>Driver App</a:t>
            </a:r>
            <a:endParaRPr sz="1000" b="1">
              <a:latin typeface="Lato"/>
              <a:ea typeface="Lato"/>
              <a:cs typeface="Lato"/>
              <a:sym typeface="Lato"/>
            </a:endParaRPr>
          </a:p>
        </p:txBody>
      </p:sp>
      <p:sp>
        <p:nvSpPr>
          <p:cNvPr id="618" name="Google Shape;618;p43"/>
          <p:cNvSpPr/>
          <p:nvPr/>
        </p:nvSpPr>
        <p:spPr>
          <a:xfrm>
            <a:off x="3004625" y="3028050"/>
            <a:ext cx="2764200" cy="1361100"/>
          </a:xfrm>
          <a:prstGeom prst="roundRect">
            <a:avLst>
              <a:gd name="adj" fmla="val 16667"/>
            </a:avLst>
          </a:prstGeom>
          <a:solidFill>
            <a:srgbClr val="6FA8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b="1">
              <a:latin typeface="Lato"/>
              <a:ea typeface="Lato"/>
              <a:cs typeface="Lato"/>
              <a:sym typeface="Lato"/>
            </a:endParaRPr>
          </a:p>
        </p:txBody>
      </p:sp>
      <p:sp>
        <p:nvSpPr>
          <p:cNvPr id="619" name="Google Shape;619;p43"/>
          <p:cNvSpPr/>
          <p:nvPr/>
        </p:nvSpPr>
        <p:spPr>
          <a:xfrm>
            <a:off x="3004625" y="1469350"/>
            <a:ext cx="2764200" cy="1185300"/>
          </a:xfrm>
          <a:prstGeom prst="roundRect">
            <a:avLst>
              <a:gd name="adj" fmla="val 16667"/>
            </a:avLst>
          </a:prstGeom>
          <a:solidFill>
            <a:srgbClr val="6FA8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b="1">
              <a:latin typeface="Lato"/>
              <a:ea typeface="Lato"/>
              <a:cs typeface="Lato"/>
              <a:sym typeface="Lato"/>
            </a:endParaRPr>
          </a:p>
        </p:txBody>
      </p:sp>
      <p:sp>
        <p:nvSpPr>
          <p:cNvPr id="620" name="Google Shape;620;p43"/>
          <p:cNvSpPr txBox="1"/>
          <p:nvPr/>
        </p:nvSpPr>
        <p:spPr>
          <a:xfrm>
            <a:off x="2886775" y="1173350"/>
            <a:ext cx="30000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latin typeface="Lato"/>
                <a:ea typeface="Lato"/>
                <a:cs typeface="Lato"/>
                <a:sym typeface="Lato"/>
              </a:rPr>
              <a:t>Ride Matching Service</a:t>
            </a:r>
            <a:br>
              <a:rPr lang="en" sz="1000" b="1">
                <a:latin typeface="Lato"/>
                <a:ea typeface="Lato"/>
                <a:cs typeface="Lato"/>
                <a:sym typeface="Lato"/>
              </a:rPr>
            </a:br>
            <a:endParaRPr sz="1000" b="1">
              <a:latin typeface="Lato"/>
              <a:ea typeface="Lato"/>
              <a:cs typeface="Lato"/>
              <a:sym typeface="Lato"/>
            </a:endParaRPr>
          </a:p>
        </p:txBody>
      </p:sp>
      <p:sp>
        <p:nvSpPr>
          <p:cNvPr id="621" name="Google Shape;621;p43"/>
          <p:cNvSpPr txBox="1"/>
          <p:nvPr/>
        </p:nvSpPr>
        <p:spPr>
          <a:xfrm>
            <a:off x="3492325" y="2732025"/>
            <a:ext cx="17889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latin typeface="Lato"/>
                <a:ea typeface="Lato"/>
                <a:cs typeface="Lato"/>
                <a:sym typeface="Lato"/>
              </a:rPr>
              <a:t>Ride Status Service</a:t>
            </a:r>
            <a:br>
              <a:rPr lang="en" sz="1000" b="1">
                <a:latin typeface="Lato"/>
                <a:ea typeface="Lato"/>
                <a:cs typeface="Lato"/>
                <a:sym typeface="Lato"/>
              </a:rPr>
            </a:br>
            <a:endParaRPr/>
          </a:p>
        </p:txBody>
      </p:sp>
      <p:sp>
        <p:nvSpPr>
          <p:cNvPr id="622" name="Google Shape;622;p43"/>
          <p:cNvSpPr/>
          <p:nvPr/>
        </p:nvSpPr>
        <p:spPr>
          <a:xfrm>
            <a:off x="3713975" y="1537875"/>
            <a:ext cx="1384500" cy="440700"/>
          </a:xfrm>
          <a:prstGeom prst="flowChartConnector">
            <a:avLst/>
          </a:prstGeom>
          <a:solidFill>
            <a:srgbClr val="FFD9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Ride Requests</a:t>
            </a:r>
            <a:endParaRPr sz="1000">
              <a:latin typeface="Lato"/>
              <a:ea typeface="Lato"/>
              <a:cs typeface="Lato"/>
              <a:sym typeface="Lato"/>
            </a:endParaRPr>
          </a:p>
        </p:txBody>
      </p:sp>
      <p:sp>
        <p:nvSpPr>
          <p:cNvPr id="623" name="Google Shape;623;p43"/>
          <p:cNvSpPr/>
          <p:nvPr/>
        </p:nvSpPr>
        <p:spPr>
          <a:xfrm>
            <a:off x="3714025" y="2068925"/>
            <a:ext cx="1345500" cy="440700"/>
          </a:xfrm>
          <a:prstGeom prst="flowChartConnector">
            <a:avLst/>
          </a:prstGeom>
          <a:solidFill>
            <a:srgbClr val="FFD9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Ride Updates </a:t>
            </a:r>
            <a:endParaRPr sz="600">
              <a:latin typeface="Lato"/>
              <a:ea typeface="Lato"/>
              <a:cs typeface="Lato"/>
              <a:sym typeface="Lato"/>
            </a:endParaRPr>
          </a:p>
        </p:txBody>
      </p:sp>
      <p:sp>
        <p:nvSpPr>
          <p:cNvPr id="624" name="Google Shape;624;p43"/>
          <p:cNvSpPr/>
          <p:nvPr/>
        </p:nvSpPr>
        <p:spPr>
          <a:xfrm>
            <a:off x="3492325" y="3135450"/>
            <a:ext cx="2132700" cy="342900"/>
          </a:xfrm>
          <a:prstGeom prst="flowChartConnector">
            <a:avLst/>
          </a:prstGeom>
          <a:solidFill>
            <a:srgbClr val="F6B2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DriverLocationUpdates</a:t>
            </a:r>
            <a:endParaRPr sz="1000">
              <a:latin typeface="Lato"/>
              <a:ea typeface="Lato"/>
              <a:cs typeface="Lato"/>
              <a:sym typeface="Lato"/>
            </a:endParaRPr>
          </a:p>
        </p:txBody>
      </p:sp>
      <p:sp>
        <p:nvSpPr>
          <p:cNvPr id="625" name="Google Shape;625;p43"/>
          <p:cNvSpPr/>
          <p:nvPr/>
        </p:nvSpPr>
        <p:spPr>
          <a:xfrm>
            <a:off x="3492325" y="3508525"/>
            <a:ext cx="2132700" cy="342900"/>
          </a:xfrm>
          <a:prstGeom prst="flowChartConnector">
            <a:avLst/>
          </a:prstGeom>
          <a:solidFill>
            <a:srgbClr val="F6B2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RideStatusUpdates</a:t>
            </a:r>
            <a:endParaRPr sz="1000">
              <a:latin typeface="Lato"/>
              <a:ea typeface="Lato"/>
              <a:cs typeface="Lato"/>
              <a:sym typeface="Lato"/>
            </a:endParaRPr>
          </a:p>
        </p:txBody>
      </p:sp>
      <p:sp>
        <p:nvSpPr>
          <p:cNvPr id="626" name="Google Shape;626;p43"/>
          <p:cNvSpPr/>
          <p:nvPr/>
        </p:nvSpPr>
        <p:spPr>
          <a:xfrm>
            <a:off x="3505650" y="3881600"/>
            <a:ext cx="2132700" cy="342900"/>
          </a:xfrm>
          <a:prstGeom prst="flowChartConnector">
            <a:avLst/>
          </a:prstGeom>
          <a:solidFill>
            <a:srgbClr val="F6B2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Lato"/>
                <a:ea typeface="Lato"/>
                <a:cs typeface="Lato"/>
                <a:sym typeface="Lato"/>
              </a:rPr>
              <a:t>RiderNotifications</a:t>
            </a:r>
            <a:endParaRPr sz="1000">
              <a:latin typeface="Lato"/>
              <a:ea typeface="Lato"/>
              <a:cs typeface="Lato"/>
              <a:sym typeface="Lato"/>
            </a:endParaRPr>
          </a:p>
        </p:txBody>
      </p:sp>
      <p:sp>
        <p:nvSpPr>
          <p:cNvPr id="627" name="Google Shape;627;p43"/>
          <p:cNvSpPr txBox="1"/>
          <p:nvPr/>
        </p:nvSpPr>
        <p:spPr>
          <a:xfrm>
            <a:off x="3143075" y="1573825"/>
            <a:ext cx="5709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Lato"/>
                <a:ea typeface="Lato"/>
                <a:cs typeface="Lato"/>
                <a:sym typeface="Lato"/>
              </a:rPr>
              <a:t>Topic</a:t>
            </a:r>
            <a:endParaRPr/>
          </a:p>
        </p:txBody>
      </p:sp>
      <p:sp>
        <p:nvSpPr>
          <p:cNvPr id="628" name="Google Shape;628;p43"/>
          <p:cNvSpPr txBox="1"/>
          <p:nvPr/>
        </p:nvSpPr>
        <p:spPr>
          <a:xfrm>
            <a:off x="3143075" y="2094350"/>
            <a:ext cx="5709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Lato"/>
                <a:ea typeface="Lato"/>
                <a:cs typeface="Lato"/>
                <a:sym typeface="Lato"/>
              </a:rPr>
              <a:t>Topic</a:t>
            </a:r>
            <a:endParaRPr/>
          </a:p>
        </p:txBody>
      </p:sp>
      <p:sp>
        <p:nvSpPr>
          <p:cNvPr id="629" name="Google Shape;629;p43"/>
          <p:cNvSpPr txBox="1"/>
          <p:nvPr/>
        </p:nvSpPr>
        <p:spPr>
          <a:xfrm>
            <a:off x="3004625" y="3135475"/>
            <a:ext cx="5709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Lato"/>
                <a:ea typeface="Lato"/>
                <a:cs typeface="Lato"/>
                <a:sym typeface="Lato"/>
              </a:rPr>
              <a:t>Topic</a:t>
            </a:r>
            <a:endParaRPr/>
          </a:p>
        </p:txBody>
      </p:sp>
      <p:sp>
        <p:nvSpPr>
          <p:cNvPr id="630" name="Google Shape;630;p43"/>
          <p:cNvSpPr txBox="1"/>
          <p:nvPr/>
        </p:nvSpPr>
        <p:spPr>
          <a:xfrm>
            <a:off x="3004625" y="3510625"/>
            <a:ext cx="5709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Lato"/>
                <a:ea typeface="Lato"/>
                <a:cs typeface="Lato"/>
                <a:sym typeface="Lato"/>
              </a:rPr>
              <a:t>Topic</a:t>
            </a:r>
            <a:endParaRPr/>
          </a:p>
        </p:txBody>
      </p:sp>
      <p:sp>
        <p:nvSpPr>
          <p:cNvPr id="631" name="Google Shape;631;p43"/>
          <p:cNvSpPr txBox="1"/>
          <p:nvPr/>
        </p:nvSpPr>
        <p:spPr>
          <a:xfrm>
            <a:off x="3004625" y="3881600"/>
            <a:ext cx="5709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latin typeface="Lato"/>
                <a:ea typeface="Lato"/>
                <a:cs typeface="Lato"/>
                <a:sym typeface="Lato"/>
              </a:rPr>
              <a:t>Topic</a:t>
            </a:r>
            <a:endParaRPr/>
          </a:p>
        </p:txBody>
      </p:sp>
      <p:sp>
        <p:nvSpPr>
          <p:cNvPr id="632" name="Google Shape;632;p43"/>
          <p:cNvSpPr/>
          <p:nvPr/>
        </p:nvSpPr>
        <p:spPr>
          <a:xfrm rot="-1950035">
            <a:off x="1864214" y="2062385"/>
            <a:ext cx="1390822" cy="176433"/>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3" name="Google Shape;633;p43"/>
          <p:cNvSpPr/>
          <p:nvPr/>
        </p:nvSpPr>
        <p:spPr>
          <a:xfrm rot="1695100">
            <a:off x="5126691" y="2078700"/>
            <a:ext cx="1636437" cy="141501"/>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4" name="Google Shape;634;p43"/>
          <p:cNvSpPr/>
          <p:nvPr/>
        </p:nvSpPr>
        <p:spPr>
          <a:xfrm rot="-10102288">
            <a:off x="5119801" y="2376820"/>
            <a:ext cx="1555323" cy="146860"/>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5" name="Google Shape;635;p43"/>
          <p:cNvSpPr/>
          <p:nvPr/>
        </p:nvSpPr>
        <p:spPr>
          <a:xfrm rot="9582402">
            <a:off x="1950254" y="2381342"/>
            <a:ext cx="1240392" cy="181363"/>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6" name="Google Shape;636;p43"/>
          <p:cNvSpPr/>
          <p:nvPr/>
        </p:nvSpPr>
        <p:spPr>
          <a:xfrm rot="9178769">
            <a:off x="5612001" y="2984120"/>
            <a:ext cx="1147676" cy="161802"/>
          </a:xfrm>
          <a:prstGeom prst="rightArrow">
            <a:avLst>
              <a:gd name="adj1" fmla="val 50000"/>
              <a:gd name="adj2" fmla="val 50000"/>
            </a:avLst>
          </a:prstGeom>
          <a:solidFill>
            <a:srgbClr val="7994A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7" name="Google Shape;637;p43"/>
          <p:cNvSpPr/>
          <p:nvPr/>
        </p:nvSpPr>
        <p:spPr>
          <a:xfrm rot="-9697459">
            <a:off x="1923428" y="3067802"/>
            <a:ext cx="1192401" cy="148946"/>
          </a:xfrm>
          <a:prstGeom prst="rightArrow">
            <a:avLst>
              <a:gd name="adj1" fmla="val 50000"/>
              <a:gd name="adj2" fmla="val 50000"/>
            </a:avLst>
          </a:prstGeom>
          <a:solidFill>
            <a:srgbClr val="7994A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8" name="Google Shape;638;p43"/>
          <p:cNvSpPr/>
          <p:nvPr/>
        </p:nvSpPr>
        <p:spPr>
          <a:xfrm rot="-2486380">
            <a:off x="5537696" y="3479039"/>
            <a:ext cx="1421057" cy="156715"/>
          </a:xfrm>
          <a:prstGeom prst="rightArrow">
            <a:avLst>
              <a:gd name="adj1" fmla="val 50000"/>
              <a:gd name="adj2" fmla="val 50000"/>
            </a:avLst>
          </a:prstGeom>
          <a:solidFill>
            <a:srgbClr val="7994A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9" name="Google Shape;639;p43"/>
          <p:cNvSpPr/>
          <p:nvPr/>
        </p:nvSpPr>
        <p:spPr>
          <a:xfrm rot="8852121">
            <a:off x="5601678" y="3227485"/>
            <a:ext cx="1209995" cy="161735"/>
          </a:xfrm>
          <a:prstGeom prst="rightArrow">
            <a:avLst>
              <a:gd name="adj1" fmla="val 50000"/>
              <a:gd name="adj2" fmla="val 50000"/>
            </a:avLst>
          </a:prstGeom>
          <a:solidFill>
            <a:srgbClr val="7994A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0" name="Google Shape;640;p43"/>
          <p:cNvSpPr/>
          <p:nvPr/>
        </p:nvSpPr>
        <p:spPr>
          <a:xfrm rot="1701364">
            <a:off x="1822635" y="3327919"/>
            <a:ext cx="1304981" cy="161662"/>
          </a:xfrm>
          <a:prstGeom prst="rightArrow">
            <a:avLst>
              <a:gd name="adj1" fmla="val 50000"/>
              <a:gd name="adj2" fmla="val 50000"/>
            </a:avLst>
          </a:prstGeom>
          <a:solidFill>
            <a:srgbClr val="7994A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1" name="Google Shape;641;p43"/>
          <p:cNvSpPr txBox="1"/>
          <p:nvPr/>
        </p:nvSpPr>
        <p:spPr>
          <a:xfrm>
            <a:off x="-569425" y="31354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b="1">
                <a:latin typeface="Lato"/>
                <a:ea typeface="Lato"/>
                <a:cs typeface="Lato"/>
                <a:sym typeface="Lato"/>
              </a:rPr>
              <a:t>Producer / Consumer</a:t>
            </a:r>
            <a:endParaRPr/>
          </a:p>
        </p:txBody>
      </p:sp>
      <p:sp>
        <p:nvSpPr>
          <p:cNvPr id="642" name="Google Shape;642;p43"/>
          <p:cNvSpPr txBox="1"/>
          <p:nvPr/>
        </p:nvSpPr>
        <p:spPr>
          <a:xfrm>
            <a:off x="6342875" y="3065275"/>
            <a:ext cx="300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b="1">
                <a:latin typeface="Lato"/>
                <a:ea typeface="Lato"/>
                <a:cs typeface="Lato"/>
                <a:sym typeface="Lato"/>
              </a:rPr>
              <a:t>Producer / Consumer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44"/>
          <p:cNvSpPr txBox="1">
            <a:spLocks noGrp="1"/>
          </p:cNvSpPr>
          <p:nvPr>
            <p:ph type="title"/>
          </p:nvPr>
        </p:nvSpPr>
        <p:spPr>
          <a:xfrm>
            <a:off x="141500" y="285350"/>
            <a:ext cx="77040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Case -</a:t>
            </a:r>
            <a:br>
              <a:rPr lang="en"/>
            </a:br>
            <a:r>
              <a:rPr lang="en" sz="2200"/>
              <a:t>Uber Sequence diagram</a:t>
            </a:r>
            <a:endParaRPr sz="2200"/>
          </a:p>
        </p:txBody>
      </p:sp>
      <p:pic>
        <p:nvPicPr>
          <p:cNvPr id="648" name="Google Shape;648;p44"/>
          <p:cNvPicPr preferRelativeResize="0"/>
          <p:nvPr/>
        </p:nvPicPr>
        <p:blipFill>
          <a:blip r:embed="rId3">
            <a:alphaModFix/>
          </a:blip>
          <a:stretch>
            <a:fillRect/>
          </a:stretch>
        </p:blipFill>
        <p:spPr>
          <a:xfrm>
            <a:off x="1977125" y="1233825"/>
            <a:ext cx="5657150" cy="3909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45"/>
          <p:cNvSpPr txBox="1">
            <a:spLocks noGrp="1"/>
          </p:cNvSpPr>
          <p:nvPr>
            <p:ph type="title"/>
          </p:nvPr>
        </p:nvSpPr>
        <p:spPr>
          <a:xfrm>
            <a:off x="321675" y="547425"/>
            <a:ext cx="77040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 </a:t>
            </a:r>
            <a:endParaRPr sz="2200"/>
          </a:p>
        </p:txBody>
      </p:sp>
      <p:sp>
        <p:nvSpPr>
          <p:cNvPr id="654" name="Google Shape;654;p45"/>
          <p:cNvSpPr txBox="1"/>
          <p:nvPr/>
        </p:nvSpPr>
        <p:spPr>
          <a:xfrm>
            <a:off x="1211800" y="1506400"/>
            <a:ext cx="4544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Roboto"/>
                <a:ea typeface="Roboto"/>
                <a:cs typeface="Roboto"/>
                <a:sym typeface="Roboto"/>
              </a:rPr>
              <a:t>Uber每日需處理來自全球數百萬用戶的龐大實時數據，</a:t>
            </a:r>
            <a:br>
              <a:rPr lang="en">
                <a:solidFill>
                  <a:schemeClr val="dk1"/>
                </a:solidFill>
                <a:latin typeface="Roboto"/>
                <a:ea typeface="Roboto"/>
                <a:cs typeface="Roboto"/>
                <a:sym typeface="Roboto"/>
              </a:rPr>
            </a:br>
            <a:r>
              <a:rPr lang="en">
                <a:solidFill>
                  <a:schemeClr val="dk1"/>
                </a:solidFill>
                <a:latin typeface="Roboto"/>
                <a:ea typeface="Roboto"/>
                <a:cs typeface="Roboto"/>
                <a:sym typeface="Roboto"/>
              </a:rPr>
              <a:t>包括乘車請求、司機位置更新和交易資訊等。</a:t>
            </a:r>
            <a:endParaRPr>
              <a:solidFill>
                <a:schemeClr val="dk1"/>
              </a:solidFill>
              <a:latin typeface="Roboto"/>
              <a:ea typeface="Roboto"/>
              <a:cs typeface="Roboto"/>
              <a:sym typeface="Roboto"/>
            </a:endParaRPr>
          </a:p>
        </p:txBody>
      </p:sp>
      <p:sp>
        <p:nvSpPr>
          <p:cNvPr id="655" name="Google Shape;655;p45"/>
          <p:cNvSpPr txBox="1"/>
          <p:nvPr/>
        </p:nvSpPr>
        <p:spPr>
          <a:xfrm>
            <a:off x="1904775" y="2306325"/>
            <a:ext cx="43266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因此，Uber採用了Kafka，來管理和區分大量數據。</a:t>
            </a:r>
            <a:endParaRPr sz="1200">
              <a:solidFill>
                <a:srgbClr val="ECECEC"/>
              </a:solidFill>
              <a:highlight>
                <a:srgbClr val="212121"/>
              </a:highlight>
              <a:latin typeface="Roboto"/>
              <a:ea typeface="Roboto"/>
              <a:cs typeface="Roboto"/>
              <a:sym typeface="Roboto"/>
            </a:endParaRPr>
          </a:p>
        </p:txBody>
      </p:sp>
      <p:sp>
        <p:nvSpPr>
          <p:cNvPr id="656" name="Google Shape;656;p45"/>
          <p:cNvSpPr txBox="1"/>
          <p:nvPr/>
        </p:nvSpPr>
        <p:spPr>
          <a:xfrm>
            <a:off x="1281575" y="2942225"/>
            <a:ext cx="62229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Roboto"/>
                <a:ea typeface="Roboto"/>
                <a:cs typeface="Roboto"/>
                <a:sym typeface="Roboto"/>
              </a:rPr>
              <a:t>利用 Kafka ，可以去解決 Uber 所遇到的許多</a:t>
            </a:r>
            <a:r>
              <a:rPr lang="en" b="1">
                <a:solidFill>
                  <a:schemeClr val="dk1"/>
                </a:solidFill>
                <a:latin typeface="Roboto"/>
                <a:ea typeface="Roboto"/>
                <a:cs typeface="Roboto"/>
                <a:sym typeface="Roboto"/>
              </a:rPr>
              <a:t>大流量問題</a:t>
            </a:r>
            <a:r>
              <a:rPr lang="en">
                <a:solidFill>
                  <a:schemeClr val="dk1"/>
                </a:solidFill>
                <a:latin typeface="Roboto"/>
                <a:ea typeface="Roboto"/>
                <a:cs typeface="Roboto"/>
                <a:sym typeface="Roboto"/>
              </a:rPr>
              <a:t>，並且 Kafka 也設計了</a:t>
            </a:r>
            <a:r>
              <a:rPr lang="en" b="1">
                <a:solidFill>
                  <a:schemeClr val="dk1"/>
                </a:solidFill>
                <a:latin typeface="Roboto"/>
                <a:ea typeface="Roboto"/>
                <a:cs typeface="Roboto"/>
                <a:sym typeface="Roboto"/>
              </a:rPr>
              <a:t>分散式架構</a:t>
            </a:r>
            <a:r>
              <a:rPr lang="en">
                <a:solidFill>
                  <a:schemeClr val="dk1"/>
                </a:solidFill>
                <a:latin typeface="Roboto"/>
                <a:ea typeface="Roboto"/>
                <a:cs typeface="Roboto"/>
                <a:sym typeface="Roboto"/>
              </a:rPr>
              <a:t>，支持水平拓展，簡單來說就是可以透過增加伺服器來增加處理能力。也可以透過不同特徵去有效的區分資料以及伺服器。</a:t>
            </a:r>
            <a:endParaRPr sz="1600"/>
          </a:p>
        </p:txBody>
      </p:sp>
      <p:pic>
        <p:nvPicPr>
          <p:cNvPr id="657" name="Google Shape;657;p45"/>
          <p:cNvPicPr preferRelativeResize="0"/>
          <p:nvPr/>
        </p:nvPicPr>
        <p:blipFill>
          <a:blip r:embed="rId3">
            <a:alphaModFix/>
          </a:blip>
          <a:stretch>
            <a:fillRect/>
          </a:stretch>
        </p:blipFill>
        <p:spPr>
          <a:xfrm>
            <a:off x="1472500" y="2314885"/>
            <a:ext cx="352175" cy="352175"/>
          </a:xfrm>
          <a:prstGeom prst="rect">
            <a:avLst/>
          </a:prstGeom>
          <a:noFill/>
          <a:ln>
            <a:noFill/>
          </a:ln>
        </p:spPr>
      </p:pic>
      <p:pic>
        <p:nvPicPr>
          <p:cNvPr id="658" name="Google Shape;658;p45"/>
          <p:cNvPicPr preferRelativeResize="0"/>
          <p:nvPr/>
        </p:nvPicPr>
        <p:blipFill>
          <a:blip r:embed="rId4">
            <a:alphaModFix/>
          </a:blip>
          <a:stretch>
            <a:fillRect/>
          </a:stretch>
        </p:blipFill>
        <p:spPr>
          <a:xfrm>
            <a:off x="6989175" y="1354175"/>
            <a:ext cx="1065175" cy="1065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46"/>
          <p:cNvSpPr txBox="1">
            <a:spLocks noGrp="1"/>
          </p:cNvSpPr>
          <p:nvPr>
            <p:ph type="title"/>
          </p:nvPr>
        </p:nvSpPr>
        <p:spPr>
          <a:xfrm>
            <a:off x="321675" y="547425"/>
            <a:ext cx="7704000" cy="103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 </a:t>
            </a:r>
            <a:endParaRPr sz="2200"/>
          </a:p>
        </p:txBody>
      </p:sp>
      <p:sp>
        <p:nvSpPr>
          <p:cNvPr id="664" name="Google Shape;664;p46"/>
          <p:cNvSpPr txBox="1"/>
          <p:nvPr/>
        </p:nvSpPr>
        <p:spPr>
          <a:xfrm>
            <a:off x="958075" y="1289600"/>
            <a:ext cx="74082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透過 Partition 在同個 Topic 中以</a:t>
            </a:r>
            <a:r>
              <a:rPr lang="en" sz="1200" b="1">
                <a:solidFill>
                  <a:srgbClr val="CC0000"/>
                </a:solidFill>
                <a:latin typeface="Roboto"/>
                <a:ea typeface="Roboto"/>
                <a:cs typeface="Roboto"/>
                <a:sym typeface="Roboto"/>
              </a:rPr>
              <a:t>地理位置</a:t>
            </a:r>
            <a:r>
              <a:rPr lang="en" sz="1200">
                <a:solidFill>
                  <a:schemeClr val="dk1"/>
                </a:solidFill>
                <a:latin typeface="Roboto"/>
                <a:ea typeface="Roboto"/>
                <a:cs typeface="Roboto"/>
                <a:sym typeface="Roboto"/>
              </a:rPr>
              <a:t>區分資料</a:t>
            </a:r>
            <a:br>
              <a:rPr lang="en" sz="1200">
                <a:solidFill>
                  <a:schemeClr val="dk1"/>
                </a:solidFill>
                <a:latin typeface="Roboto"/>
                <a:ea typeface="Roboto"/>
                <a:cs typeface="Roboto"/>
                <a:sym typeface="Roboto"/>
              </a:rPr>
            </a:br>
            <a:endParaRPr sz="1200">
              <a:solidFill>
                <a:srgbClr val="ECECEC"/>
              </a:solidFill>
              <a:highlight>
                <a:srgbClr val="212121"/>
              </a:highlight>
              <a:latin typeface="Roboto"/>
              <a:ea typeface="Roboto"/>
              <a:cs typeface="Roboto"/>
              <a:sym typeface="Roboto"/>
            </a:endParaRPr>
          </a:p>
          <a:p>
            <a:pPr marL="0" lvl="0" indent="0" algn="l" rtl="0">
              <a:spcBef>
                <a:spcPts val="0"/>
              </a:spcBef>
              <a:spcAft>
                <a:spcPts val="0"/>
              </a:spcAft>
              <a:buNone/>
            </a:pPr>
            <a:r>
              <a:rPr lang="en" sz="1200">
                <a:solidFill>
                  <a:schemeClr val="dk1"/>
                </a:solidFill>
                <a:latin typeface="Roboto"/>
                <a:ea typeface="Roboto"/>
                <a:cs typeface="Roboto"/>
                <a:sym typeface="Roboto"/>
              </a:rPr>
              <a:t>Uber可能會根據城市或地區將乘車請求分配到不同的分區</a:t>
            </a:r>
            <a:endParaRPr/>
          </a:p>
        </p:txBody>
      </p:sp>
      <p:sp>
        <p:nvSpPr>
          <p:cNvPr id="665" name="Google Shape;665;p46"/>
          <p:cNvSpPr/>
          <p:nvPr/>
        </p:nvSpPr>
        <p:spPr>
          <a:xfrm>
            <a:off x="2317925" y="2749675"/>
            <a:ext cx="1098600" cy="557700"/>
          </a:xfrm>
          <a:prstGeom prst="roundRect">
            <a:avLst>
              <a:gd name="adj" fmla="val 16667"/>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latin typeface="Lato"/>
                <a:ea typeface="Lato"/>
                <a:cs typeface="Lato"/>
                <a:sym typeface="Lato"/>
              </a:rPr>
              <a:t>Rider in Taipei</a:t>
            </a:r>
            <a:endParaRPr sz="800" b="1">
              <a:latin typeface="Lato"/>
              <a:ea typeface="Lato"/>
              <a:cs typeface="Lato"/>
              <a:sym typeface="Lato"/>
            </a:endParaRPr>
          </a:p>
        </p:txBody>
      </p:sp>
      <p:sp>
        <p:nvSpPr>
          <p:cNvPr id="666" name="Google Shape;666;p46"/>
          <p:cNvSpPr/>
          <p:nvPr/>
        </p:nvSpPr>
        <p:spPr>
          <a:xfrm>
            <a:off x="2317925" y="3532450"/>
            <a:ext cx="1098600" cy="557700"/>
          </a:xfrm>
          <a:prstGeom prst="roundRect">
            <a:avLst>
              <a:gd name="adj" fmla="val 16667"/>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latin typeface="Lato"/>
                <a:ea typeface="Lato"/>
                <a:cs typeface="Lato"/>
                <a:sym typeface="Lato"/>
              </a:rPr>
              <a:t>Rider in Taichung</a:t>
            </a:r>
            <a:endParaRPr sz="800" b="1">
              <a:latin typeface="Lato"/>
              <a:ea typeface="Lato"/>
              <a:cs typeface="Lato"/>
              <a:sym typeface="Lato"/>
            </a:endParaRPr>
          </a:p>
        </p:txBody>
      </p:sp>
      <p:sp>
        <p:nvSpPr>
          <p:cNvPr id="667" name="Google Shape;667;p46"/>
          <p:cNvSpPr/>
          <p:nvPr/>
        </p:nvSpPr>
        <p:spPr>
          <a:xfrm>
            <a:off x="4096500" y="2925100"/>
            <a:ext cx="1731000" cy="1172100"/>
          </a:xfrm>
          <a:prstGeom prst="flowChartConnector">
            <a:avLst/>
          </a:prstGeom>
          <a:solidFill>
            <a:srgbClr val="FFD9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latin typeface="Lato"/>
              <a:ea typeface="Lato"/>
              <a:cs typeface="Lato"/>
              <a:sym typeface="Lato"/>
            </a:endParaRPr>
          </a:p>
        </p:txBody>
      </p:sp>
      <p:sp>
        <p:nvSpPr>
          <p:cNvPr id="668" name="Google Shape;668;p46"/>
          <p:cNvSpPr txBox="1"/>
          <p:nvPr/>
        </p:nvSpPr>
        <p:spPr>
          <a:xfrm>
            <a:off x="4022750" y="2465000"/>
            <a:ext cx="17982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b="1">
                <a:latin typeface="Lato"/>
                <a:ea typeface="Lato"/>
                <a:cs typeface="Lato"/>
                <a:sym typeface="Lato"/>
              </a:rPr>
              <a:t>Topic - Ride Requests</a:t>
            </a:r>
            <a:endParaRPr sz="1600" b="1"/>
          </a:p>
        </p:txBody>
      </p:sp>
      <p:sp>
        <p:nvSpPr>
          <p:cNvPr id="669" name="Google Shape;669;p46"/>
          <p:cNvSpPr/>
          <p:nvPr/>
        </p:nvSpPr>
        <p:spPr>
          <a:xfrm>
            <a:off x="4391250" y="3102950"/>
            <a:ext cx="1141500" cy="338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latin typeface="Lato"/>
                <a:ea typeface="Lato"/>
                <a:cs typeface="Lato"/>
                <a:sym typeface="Lato"/>
              </a:rPr>
              <a:t>Partition Taipei</a:t>
            </a:r>
            <a:endParaRPr sz="800" b="1">
              <a:latin typeface="Lato"/>
              <a:ea typeface="Lato"/>
              <a:cs typeface="Lato"/>
              <a:sym typeface="Lato"/>
            </a:endParaRPr>
          </a:p>
        </p:txBody>
      </p:sp>
      <p:sp>
        <p:nvSpPr>
          <p:cNvPr id="670" name="Google Shape;670;p46"/>
          <p:cNvSpPr/>
          <p:nvPr/>
        </p:nvSpPr>
        <p:spPr>
          <a:xfrm>
            <a:off x="4391250" y="3532450"/>
            <a:ext cx="1141500" cy="338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latin typeface="Lato"/>
                <a:ea typeface="Lato"/>
                <a:cs typeface="Lato"/>
                <a:sym typeface="Lato"/>
              </a:rPr>
              <a:t>Partition Taichung</a:t>
            </a:r>
            <a:endParaRPr sz="800" b="1">
              <a:latin typeface="Lato"/>
              <a:ea typeface="Lato"/>
              <a:cs typeface="Lato"/>
              <a:sym typeface="Lato"/>
            </a:endParaRPr>
          </a:p>
        </p:txBody>
      </p:sp>
      <p:sp>
        <p:nvSpPr>
          <p:cNvPr id="671" name="Google Shape;671;p46"/>
          <p:cNvSpPr/>
          <p:nvPr/>
        </p:nvSpPr>
        <p:spPr>
          <a:xfrm rot="1241412">
            <a:off x="3370034" y="3077073"/>
            <a:ext cx="884763" cy="132550"/>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2" name="Google Shape;672;p46"/>
          <p:cNvSpPr/>
          <p:nvPr/>
        </p:nvSpPr>
        <p:spPr>
          <a:xfrm rot="-807094">
            <a:off x="3363941" y="3634145"/>
            <a:ext cx="862768" cy="141307"/>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3" name="Google Shape;673;p46"/>
          <p:cNvSpPr/>
          <p:nvPr/>
        </p:nvSpPr>
        <p:spPr>
          <a:xfrm>
            <a:off x="6427175" y="2703250"/>
            <a:ext cx="1098600" cy="557700"/>
          </a:xfrm>
          <a:prstGeom prst="roundRect">
            <a:avLst>
              <a:gd name="adj" fmla="val 16667"/>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latin typeface="Lato"/>
                <a:ea typeface="Lato"/>
                <a:cs typeface="Lato"/>
                <a:sym typeface="Lato"/>
              </a:rPr>
              <a:t>Driver in Taipei</a:t>
            </a:r>
            <a:endParaRPr sz="800" b="1">
              <a:latin typeface="Lato"/>
              <a:ea typeface="Lato"/>
              <a:cs typeface="Lato"/>
              <a:sym typeface="Lato"/>
            </a:endParaRPr>
          </a:p>
        </p:txBody>
      </p:sp>
      <p:sp>
        <p:nvSpPr>
          <p:cNvPr id="674" name="Google Shape;674;p46"/>
          <p:cNvSpPr/>
          <p:nvPr/>
        </p:nvSpPr>
        <p:spPr>
          <a:xfrm>
            <a:off x="6427175" y="3441650"/>
            <a:ext cx="1098600" cy="557700"/>
          </a:xfrm>
          <a:prstGeom prst="roundRect">
            <a:avLst>
              <a:gd name="adj" fmla="val 16667"/>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latin typeface="Lato"/>
                <a:ea typeface="Lato"/>
                <a:cs typeface="Lato"/>
                <a:sym typeface="Lato"/>
              </a:rPr>
              <a:t>Driver in Taichung</a:t>
            </a:r>
            <a:endParaRPr sz="800" b="1">
              <a:latin typeface="Lato"/>
              <a:ea typeface="Lato"/>
              <a:cs typeface="Lato"/>
              <a:sym typeface="Lato"/>
            </a:endParaRPr>
          </a:p>
        </p:txBody>
      </p:sp>
      <p:sp>
        <p:nvSpPr>
          <p:cNvPr id="675" name="Google Shape;675;p46"/>
          <p:cNvSpPr/>
          <p:nvPr/>
        </p:nvSpPr>
        <p:spPr>
          <a:xfrm rot="-1080665">
            <a:off x="5531465" y="3117157"/>
            <a:ext cx="884861" cy="132441"/>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6" name="Google Shape;676;p46"/>
          <p:cNvSpPr/>
          <p:nvPr/>
        </p:nvSpPr>
        <p:spPr>
          <a:xfrm rot="797502">
            <a:off x="5531545" y="3587807"/>
            <a:ext cx="884699" cy="132580"/>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29"/>
          <p:cNvSpPr txBox="1">
            <a:spLocks noGrp="1"/>
          </p:cNvSpPr>
          <p:nvPr>
            <p:ph type="title"/>
          </p:nvPr>
        </p:nvSpPr>
        <p:spPr>
          <a:xfrm>
            <a:off x="720000" y="445025"/>
            <a:ext cx="5604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目錄</a:t>
            </a:r>
            <a:endParaRPr/>
          </a:p>
        </p:txBody>
      </p:sp>
      <p:sp>
        <p:nvSpPr>
          <p:cNvPr id="500" name="Google Shape;500;p29"/>
          <p:cNvSpPr txBox="1">
            <a:spLocks noGrp="1"/>
          </p:cNvSpPr>
          <p:nvPr>
            <p:ph type="title" idx="2"/>
          </p:nvPr>
        </p:nvSpPr>
        <p:spPr>
          <a:xfrm>
            <a:off x="713225" y="1283075"/>
            <a:ext cx="1322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501" name="Google Shape;501;p29"/>
          <p:cNvSpPr txBox="1">
            <a:spLocks noGrp="1"/>
          </p:cNvSpPr>
          <p:nvPr>
            <p:ph type="title" idx="3"/>
          </p:nvPr>
        </p:nvSpPr>
        <p:spPr>
          <a:xfrm>
            <a:off x="713225" y="3007070"/>
            <a:ext cx="1322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502" name="Google Shape;502;p29"/>
          <p:cNvSpPr txBox="1">
            <a:spLocks noGrp="1"/>
          </p:cNvSpPr>
          <p:nvPr>
            <p:ph type="title" idx="4"/>
          </p:nvPr>
        </p:nvSpPr>
        <p:spPr>
          <a:xfrm>
            <a:off x="713225" y="1857740"/>
            <a:ext cx="1322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503" name="Google Shape;503;p29"/>
          <p:cNvSpPr txBox="1">
            <a:spLocks noGrp="1"/>
          </p:cNvSpPr>
          <p:nvPr>
            <p:ph type="title" idx="5"/>
          </p:nvPr>
        </p:nvSpPr>
        <p:spPr>
          <a:xfrm>
            <a:off x="713225" y="3581735"/>
            <a:ext cx="1322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504" name="Google Shape;504;p29"/>
          <p:cNvSpPr txBox="1">
            <a:spLocks noGrp="1"/>
          </p:cNvSpPr>
          <p:nvPr>
            <p:ph type="title" idx="6"/>
          </p:nvPr>
        </p:nvSpPr>
        <p:spPr>
          <a:xfrm>
            <a:off x="713225" y="2432405"/>
            <a:ext cx="13224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505" name="Google Shape;505;p29"/>
          <p:cNvSpPr txBox="1">
            <a:spLocks noGrp="1"/>
          </p:cNvSpPr>
          <p:nvPr>
            <p:ph type="subTitle" idx="1"/>
          </p:nvPr>
        </p:nvSpPr>
        <p:spPr>
          <a:xfrm>
            <a:off x="2133725" y="1283075"/>
            <a:ext cx="349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問題目的與背景</a:t>
            </a:r>
            <a:endParaRPr/>
          </a:p>
        </p:txBody>
      </p:sp>
      <p:sp>
        <p:nvSpPr>
          <p:cNvPr id="506" name="Google Shape;506;p29"/>
          <p:cNvSpPr txBox="1">
            <a:spLocks noGrp="1"/>
          </p:cNvSpPr>
          <p:nvPr>
            <p:ph type="subTitle" idx="8"/>
          </p:nvPr>
        </p:nvSpPr>
        <p:spPr>
          <a:xfrm>
            <a:off x="2133725" y="1857740"/>
            <a:ext cx="349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架構解析</a:t>
            </a:r>
            <a:endParaRPr/>
          </a:p>
        </p:txBody>
      </p:sp>
      <p:sp>
        <p:nvSpPr>
          <p:cNvPr id="507" name="Google Shape;507;p29"/>
          <p:cNvSpPr txBox="1">
            <a:spLocks noGrp="1"/>
          </p:cNvSpPr>
          <p:nvPr>
            <p:ph type="subTitle" idx="9"/>
          </p:nvPr>
        </p:nvSpPr>
        <p:spPr>
          <a:xfrm>
            <a:off x="2133725" y="2432405"/>
            <a:ext cx="349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技術實作與心得</a:t>
            </a:r>
            <a:endParaRPr/>
          </a:p>
        </p:txBody>
      </p:sp>
      <p:sp>
        <p:nvSpPr>
          <p:cNvPr id="508" name="Google Shape;508;p29"/>
          <p:cNvSpPr txBox="1">
            <a:spLocks noGrp="1"/>
          </p:cNvSpPr>
          <p:nvPr>
            <p:ph type="subTitle" idx="13"/>
          </p:nvPr>
        </p:nvSpPr>
        <p:spPr>
          <a:xfrm>
            <a:off x="2133725" y="3007070"/>
            <a:ext cx="349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評論</a:t>
            </a:r>
            <a:endParaRPr/>
          </a:p>
        </p:txBody>
      </p:sp>
      <p:sp>
        <p:nvSpPr>
          <p:cNvPr id="509" name="Google Shape;509;p29"/>
          <p:cNvSpPr txBox="1">
            <a:spLocks noGrp="1"/>
          </p:cNvSpPr>
          <p:nvPr>
            <p:ph type="subTitle" idx="14"/>
          </p:nvPr>
        </p:nvSpPr>
        <p:spPr>
          <a:xfrm>
            <a:off x="2133725" y="3581735"/>
            <a:ext cx="349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結語</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47"/>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技術實作與心得</a:t>
            </a:r>
            <a:endParaRPr/>
          </a:p>
        </p:txBody>
      </p:sp>
      <p:sp>
        <p:nvSpPr>
          <p:cNvPr id="682" name="Google Shape;682;p47"/>
          <p:cNvSpPr txBox="1">
            <a:spLocks noGrp="1"/>
          </p:cNvSpPr>
          <p:nvPr>
            <p:ph type="title" idx="2"/>
          </p:nvPr>
        </p:nvSpPr>
        <p:spPr>
          <a:xfrm>
            <a:off x="713225" y="2907250"/>
            <a:ext cx="3973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pic>
        <p:nvPicPr>
          <p:cNvPr id="683" name="Google Shape;683;p47"/>
          <p:cNvPicPr preferRelativeResize="0">
            <a:picLocks noGrp="1"/>
          </p:cNvPicPr>
          <p:nvPr>
            <p:ph type="pic" idx="3"/>
          </p:nvPr>
        </p:nvPicPr>
        <p:blipFill rotWithShape="1">
          <a:blip r:embed="rId3">
            <a:alphaModFix/>
          </a:blip>
          <a:srcRect l="32379" r="12034" b="1224"/>
          <a:stretch/>
        </p:blipFill>
        <p:spPr>
          <a:xfrm>
            <a:off x="5219700" y="552650"/>
            <a:ext cx="3211075" cy="3209549"/>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步驟 1: 下載 Kafka</a:t>
            </a:r>
            <a:endParaRPr dirty="0"/>
          </a:p>
        </p:txBody>
      </p:sp>
      <p:sp>
        <p:nvSpPr>
          <p:cNvPr id="689" name="Google Shape;689;p48"/>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下載 Kafka: </a:t>
            </a:r>
            <a:r>
              <a:rPr lang="en" sz="1800" u="sng" dirty="0">
                <a:solidFill>
                  <a:schemeClr val="hlink"/>
                </a:solidFill>
                <a:latin typeface="Lato"/>
                <a:ea typeface="Lato"/>
                <a:cs typeface="Lato"/>
                <a:sym typeface="Lato"/>
                <a:hlinkClick r:id="rId3"/>
              </a:rPr>
              <a:t>https://dlcdn.apache.org/kafka/3.7.0/kafka_2.13-3.7.0.tgz</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解壓縮: $ </a:t>
            </a:r>
            <a:r>
              <a:rPr lang="en" sz="1800" dirty="0">
                <a:solidFill>
                  <a:srgbClr val="DD4A68"/>
                </a:solidFill>
                <a:highlight>
                  <a:srgbClr val="F5F2F0"/>
                </a:highlight>
                <a:latin typeface="Courier New"/>
                <a:ea typeface="Courier New"/>
                <a:cs typeface="Courier New"/>
                <a:sym typeface="Courier New"/>
              </a:rPr>
              <a:t>tar</a:t>
            </a:r>
            <a:r>
              <a:rPr lang="en" sz="1800" dirty="0">
                <a:highlight>
                  <a:srgbClr val="F5F2F0"/>
                </a:highlight>
                <a:latin typeface="Courier New"/>
                <a:ea typeface="Courier New"/>
                <a:cs typeface="Courier New"/>
                <a:sym typeface="Courier New"/>
              </a:rPr>
              <a:t> -xzf kafka_2.13-3.7.0.tgz</a:t>
            </a:r>
            <a:endParaRPr sz="1800" dirty="0">
              <a:highlight>
                <a:srgbClr val="F5F2F0"/>
              </a:highlight>
              <a:latin typeface="Courier New"/>
              <a:ea typeface="Courier New"/>
              <a:cs typeface="Courier New"/>
              <a:sym typeface="Courier New"/>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進入 Kafka 資料夾: $ </a:t>
            </a:r>
            <a:r>
              <a:rPr lang="en" sz="1800" dirty="0">
                <a:solidFill>
                  <a:srgbClr val="DD4A68"/>
                </a:solidFill>
                <a:highlight>
                  <a:srgbClr val="F5F2F0"/>
                </a:highlight>
                <a:latin typeface="Courier New"/>
                <a:ea typeface="Courier New"/>
                <a:cs typeface="Courier New"/>
                <a:sym typeface="Courier New"/>
              </a:rPr>
              <a:t>cd</a:t>
            </a:r>
            <a:r>
              <a:rPr lang="en" sz="1800" dirty="0">
                <a:highlight>
                  <a:srgbClr val="F5F2F0"/>
                </a:highlight>
                <a:latin typeface="Courier New"/>
                <a:ea typeface="Courier New"/>
                <a:cs typeface="Courier New"/>
                <a:sym typeface="Courier New"/>
              </a:rPr>
              <a:t> kafka_2.13-3.7.0</a:t>
            </a:r>
            <a:endParaRPr sz="1800" dirty="0">
              <a:solidFill>
                <a:schemeClr val="dk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步驟 2: 啟動 Kafka 執行環境</a:t>
            </a:r>
            <a:endParaRPr dirty="0"/>
          </a:p>
        </p:txBody>
      </p:sp>
      <p:sp>
        <p:nvSpPr>
          <p:cNvPr id="695" name="Google Shape;695;p49"/>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注意! 需已先安裝好 Java 8</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啟動 Zookeeper 服務: </a:t>
            </a:r>
            <a:r>
              <a:rPr lang="en" sz="1150" dirty="0">
                <a:highlight>
                  <a:srgbClr val="F5F2F0"/>
                </a:highlight>
                <a:latin typeface="Courier New"/>
                <a:ea typeface="Courier New"/>
                <a:cs typeface="Courier New"/>
                <a:sym typeface="Courier New"/>
              </a:rPr>
              <a:t>$ bin/zookeeper-server-start.sh config/zookeeper.properties</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啟動 Kafka broker 服務: </a:t>
            </a:r>
            <a:r>
              <a:rPr lang="en" sz="1150" dirty="0">
                <a:highlight>
                  <a:srgbClr val="F5F2F0"/>
                </a:highlight>
                <a:latin typeface="Courier New"/>
                <a:ea typeface="Courier New"/>
                <a:cs typeface="Courier New"/>
                <a:sym typeface="Courier New"/>
              </a:rPr>
              <a:t>$ bin/kafka-server-start.sh config/server.properties</a:t>
            </a:r>
            <a:endParaRPr sz="1800" dirty="0">
              <a:solidFill>
                <a:schemeClr val="dk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步驟 3: 建立 Topic 來儲存 Event</a:t>
            </a:r>
            <a:endParaRPr dirty="0"/>
          </a:p>
        </p:txBody>
      </p:sp>
      <p:sp>
        <p:nvSpPr>
          <p:cNvPr id="701" name="Google Shape;701;p50"/>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建立 Topic 與 Event:  </a:t>
            </a:r>
            <a:r>
              <a:rPr lang="en" sz="1150" dirty="0">
                <a:highlight>
                  <a:srgbClr val="F5F2F0"/>
                </a:highlight>
                <a:latin typeface="Courier New"/>
                <a:ea typeface="Courier New"/>
                <a:cs typeface="Courier New"/>
                <a:sym typeface="Courier New"/>
              </a:rPr>
              <a:t>$ bin/kafka-topics.sh --create --topic quickstart-events --bootstrap-server localhost:9092</a:t>
            </a:r>
            <a:endParaRPr sz="1150" dirty="0">
              <a:highlight>
                <a:srgbClr val="F5F2F0"/>
              </a:highlight>
              <a:latin typeface="Courier New"/>
              <a:ea typeface="Courier New"/>
              <a:cs typeface="Courier New"/>
              <a:sym typeface="Courier New"/>
            </a:endParaRPr>
          </a:p>
          <a:p>
            <a:pPr marL="0" lvl="0" indent="0" algn="l" rtl="0">
              <a:lnSpc>
                <a:spcPct val="150000"/>
              </a:lnSpc>
              <a:spcBef>
                <a:spcPts val="0"/>
              </a:spcBef>
              <a:spcAft>
                <a:spcPts val="0"/>
              </a:spcAft>
              <a:buNone/>
            </a:pPr>
            <a:endParaRPr sz="1150" dirty="0">
              <a:highlight>
                <a:srgbClr val="F5F2F0"/>
              </a:highlight>
              <a:latin typeface="Courier New"/>
              <a:ea typeface="Courier New"/>
              <a:cs typeface="Courier New"/>
              <a:sym typeface="Courier New"/>
            </a:endParaRPr>
          </a:p>
          <a:p>
            <a:pPr marL="457200" lvl="0" indent="0" algn="l" rtl="0">
              <a:lnSpc>
                <a:spcPct val="150000"/>
              </a:lnSpc>
              <a:spcBef>
                <a:spcPts val="0"/>
              </a:spcBef>
              <a:spcAft>
                <a:spcPts val="0"/>
              </a:spcAft>
              <a:buNone/>
            </a:pPr>
            <a:endParaRPr sz="1150" dirty="0">
              <a:highlight>
                <a:srgbClr val="F5F2F0"/>
              </a:highlight>
              <a:latin typeface="Courier New"/>
              <a:ea typeface="Courier New"/>
              <a:cs typeface="Courier New"/>
              <a:sym typeface="Courier New"/>
            </a:endParaRPr>
          </a:p>
        </p:txBody>
      </p:sp>
      <p:pic>
        <p:nvPicPr>
          <p:cNvPr id="702" name="Google Shape;702;p50"/>
          <p:cNvPicPr preferRelativeResize="0"/>
          <p:nvPr/>
        </p:nvPicPr>
        <p:blipFill>
          <a:blip r:embed="rId3">
            <a:alphaModFix/>
          </a:blip>
          <a:stretch>
            <a:fillRect/>
          </a:stretch>
        </p:blipFill>
        <p:spPr>
          <a:xfrm>
            <a:off x="153537" y="3256238"/>
            <a:ext cx="8836926" cy="5436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步驟 4: 寫入 Event 到 Topic 中</a:t>
            </a:r>
            <a:endParaRPr dirty="0"/>
          </a:p>
        </p:txBody>
      </p:sp>
      <p:sp>
        <p:nvSpPr>
          <p:cNvPr id="708" name="Google Shape;708;p51"/>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若以</a:t>
            </a:r>
            <a:r>
              <a:rPr lang="en" sz="1800" b="1" dirty="0">
                <a:solidFill>
                  <a:schemeClr val="dk1"/>
                </a:solidFill>
                <a:latin typeface="Lato"/>
                <a:ea typeface="Lato"/>
                <a:cs typeface="Lato"/>
                <a:sym typeface="Lato"/>
              </a:rPr>
              <a:t>檔案系統</a:t>
            </a:r>
            <a:r>
              <a:rPr lang="en" sz="1800" dirty="0">
                <a:solidFill>
                  <a:schemeClr val="dk1"/>
                </a:solidFill>
                <a:latin typeface="Lato"/>
                <a:ea typeface="Lato"/>
                <a:cs typeface="Lato"/>
                <a:sym typeface="Lato"/>
              </a:rPr>
              <a:t>作比喻，Topic 如同</a:t>
            </a:r>
            <a:r>
              <a:rPr lang="en" sz="1800" b="1" dirty="0">
                <a:solidFill>
                  <a:schemeClr val="dk1"/>
                </a:solidFill>
                <a:latin typeface="Lato"/>
                <a:ea typeface="Lato"/>
                <a:cs typeface="Lato"/>
                <a:sym typeface="Lato"/>
              </a:rPr>
              <a:t>資料夾</a:t>
            </a:r>
            <a:r>
              <a:rPr lang="en" sz="1800" dirty="0">
                <a:solidFill>
                  <a:schemeClr val="dk1"/>
                </a:solidFill>
                <a:latin typeface="Lato"/>
                <a:ea typeface="Lato"/>
                <a:cs typeface="Lato"/>
                <a:sym typeface="Lato"/>
              </a:rPr>
              <a:t>，Event 如同資料夾中的</a:t>
            </a:r>
            <a:r>
              <a:rPr lang="en" sz="1800" b="1" dirty="0">
                <a:solidFill>
                  <a:schemeClr val="dk1"/>
                </a:solidFill>
                <a:latin typeface="Lato"/>
                <a:ea typeface="Lato"/>
                <a:cs typeface="Lato"/>
                <a:sym typeface="Lato"/>
              </a:rPr>
              <a:t>檔案</a:t>
            </a:r>
            <a:endParaRPr sz="1800" b="1"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寫入 Event  到 Topic 中: </a:t>
            </a:r>
            <a:r>
              <a:rPr lang="en" sz="1150" dirty="0">
                <a:highlight>
                  <a:srgbClr val="F5F2F0"/>
                </a:highlight>
                <a:latin typeface="Courier New"/>
                <a:ea typeface="Courier New"/>
                <a:cs typeface="Courier New"/>
                <a:sym typeface="Courier New"/>
              </a:rPr>
              <a:t>$ bin/kafka-console-producer.sh --topic quickstart-events --bootstrap-server localhost:9092 This is my first event This is my second event</a:t>
            </a:r>
            <a:endParaRPr sz="1150" dirty="0">
              <a:highlight>
                <a:srgbClr val="F5F2F0"/>
              </a:highlight>
              <a:latin typeface="Courier New"/>
              <a:ea typeface="Courier New"/>
              <a:cs typeface="Courier New"/>
              <a:sym typeface="Courier New"/>
            </a:endParaRPr>
          </a:p>
          <a:p>
            <a:pPr marL="457200" lvl="0" indent="0" algn="l" rtl="0">
              <a:lnSpc>
                <a:spcPct val="150000"/>
              </a:lnSpc>
              <a:spcBef>
                <a:spcPts val="0"/>
              </a:spcBef>
              <a:spcAft>
                <a:spcPts val="0"/>
              </a:spcAft>
              <a:buNone/>
            </a:pPr>
            <a:endParaRPr sz="1150" dirty="0">
              <a:highlight>
                <a:srgbClr val="F5F2F0"/>
              </a:highlight>
              <a:latin typeface="Courier New"/>
              <a:ea typeface="Courier New"/>
              <a:cs typeface="Courier New"/>
              <a:sym typeface="Courier New"/>
            </a:endParaRPr>
          </a:p>
          <a:p>
            <a:pPr marL="457200" lvl="0" indent="0" algn="l" rtl="0">
              <a:lnSpc>
                <a:spcPct val="150000"/>
              </a:lnSpc>
              <a:spcBef>
                <a:spcPts val="0"/>
              </a:spcBef>
              <a:spcAft>
                <a:spcPts val="0"/>
              </a:spcAft>
              <a:buNone/>
            </a:pPr>
            <a:endParaRPr sz="1800" dirty="0">
              <a:solidFill>
                <a:schemeClr val="dk1"/>
              </a:solidFill>
              <a:latin typeface="Lato"/>
              <a:ea typeface="Lato"/>
              <a:cs typeface="Lato"/>
              <a:sym typeface="Lato"/>
            </a:endParaRPr>
          </a:p>
        </p:txBody>
      </p:sp>
      <p:pic>
        <p:nvPicPr>
          <p:cNvPr id="709" name="Google Shape;709;p51"/>
          <p:cNvPicPr preferRelativeResize="0"/>
          <p:nvPr/>
        </p:nvPicPr>
        <p:blipFill>
          <a:blip r:embed="rId3">
            <a:alphaModFix/>
          </a:blip>
          <a:stretch>
            <a:fillRect/>
          </a:stretch>
        </p:blipFill>
        <p:spPr>
          <a:xfrm>
            <a:off x="0" y="2849387"/>
            <a:ext cx="9144001" cy="92857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步驟 5: 讀取 Event</a:t>
            </a:r>
            <a:endParaRPr dirty="0"/>
          </a:p>
        </p:txBody>
      </p:sp>
      <p:sp>
        <p:nvSpPr>
          <p:cNvPr id="715" name="Google Shape;715;p52"/>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讀取 Event: </a:t>
            </a:r>
            <a:r>
              <a:rPr lang="en" sz="1150" dirty="0">
                <a:highlight>
                  <a:srgbClr val="F5F2F0"/>
                </a:highlight>
                <a:latin typeface="Courier New"/>
                <a:ea typeface="Courier New"/>
                <a:cs typeface="Courier New"/>
                <a:sym typeface="Courier New"/>
              </a:rPr>
              <a:t>$ bin/kafka-console-consumer.sh --topic quickstart-events --from-beginning --bootstrap-server localhost:9092</a:t>
            </a:r>
            <a:endParaRPr sz="1150" dirty="0">
              <a:highlight>
                <a:srgbClr val="F5F2F0"/>
              </a:highlight>
              <a:latin typeface="Courier New"/>
              <a:ea typeface="Courier New"/>
              <a:cs typeface="Courier New"/>
              <a:sym typeface="Courier New"/>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 特性: Event 可重複被 Consumer 讀取</a:t>
            </a:r>
            <a:endParaRPr sz="1800" dirty="0">
              <a:solidFill>
                <a:schemeClr val="dk1"/>
              </a:solidFill>
              <a:latin typeface="Lato"/>
              <a:ea typeface="Lato"/>
              <a:cs typeface="Lato"/>
              <a:sym typeface="Lato"/>
            </a:endParaRPr>
          </a:p>
          <a:p>
            <a:pPr marL="457200" lvl="0" indent="0" algn="l" rtl="0">
              <a:lnSpc>
                <a:spcPct val="150000"/>
              </a:lnSpc>
              <a:spcBef>
                <a:spcPts val="0"/>
              </a:spcBef>
              <a:spcAft>
                <a:spcPts val="0"/>
              </a:spcAft>
              <a:buNone/>
            </a:pPr>
            <a:endParaRPr sz="1800" dirty="0">
              <a:solidFill>
                <a:schemeClr val="dk1"/>
              </a:solidFill>
              <a:latin typeface="Lato"/>
              <a:ea typeface="Lato"/>
              <a:cs typeface="Lato"/>
              <a:sym typeface="Lato"/>
            </a:endParaRPr>
          </a:p>
        </p:txBody>
      </p:sp>
      <p:pic>
        <p:nvPicPr>
          <p:cNvPr id="716" name="Google Shape;716;p52"/>
          <p:cNvPicPr preferRelativeResize="0"/>
          <p:nvPr/>
        </p:nvPicPr>
        <p:blipFill>
          <a:blip r:embed="rId3">
            <a:alphaModFix/>
          </a:blip>
          <a:stretch>
            <a:fillRect/>
          </a:stretch>
        </p:blipFill>
        <p:spPr>
          <a:xfrm>
            <a:off x="57487" y="2906950"/>
            <a:ext cx="9029026" cy="6967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53"/>
          <p:cNvSpPr txBox="1">
            <a:spLocks noGrp="1"/>
          </p:cNvSpPr>
          <p:nvPr>
            <p:ph type="ctrTitle"/>
          </p:nvPr>
        </p:nvSpPr>
        <p:spPr>
          <a:xfrm>
            <a:off x="1376025" y="1736100"/>
            <a:ext cx="6392100" cy="119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DEMO</a:t>
            </a:r>
            <a:endParaRPr/>
          </a:p>
        </p:txBody>
      </p:sp>
      <p:sp>
        <p:nvSpPr>
          <p:cNvPr id="722" name="Google Shape;722;p53"/>
          <p:cNvSpPr/>
          <p:nvPr/>
        </p:nvSpPr>
        <p:spPr>
          <a:xfrm>
            <a:off x="7707452" y="3870382"/>
            <a:ext cx="360362" cy="360309"/>
          </a:xfrm>
          <a:custGeom>
            <a:avLst/>
            <a:gdLst/>
            <a:ahLst/>
            <a:cxnLst/>
            <a:rect l="l" t="t" r="r" b="b"/>
            <a:pathLst>
              <a:path w="6816" h="6815" extrusionOk="0">
                <a:moveTo>
                  <a:pt x="1" y="0"/>
                </a:moveTo>
                <a:lnTo>
                  <a:pt x="1" y="1369"/>
                </a:lnTo>
                <a:lnTo>
                  <a:pt x="4493" y="1369"/>
                </a:lnTo>
                <a:lnTo>
                  <a:pt x="1" y="5852"/>
                </a:lnTo>
                <a:lnTo>
                  <a:pt x="974" y="6815"/>
                </a:lnTo>
                <a:lnTo>
                  <a:pt x="5456" y="2332"/>
                </a:lnTo>
                <a:lnTo>
                  <a:pt x="5456" y="6815"/>
                </a:lnTo>
                <a:lnTo>
                  <a:pt x="6815" y="6815"/>
                </a:lnTo>
                <a:lnTo>
                  <a:pt x="68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53"/>
          <p:cNvGrpSpPr/>
          <p:nvPr/>
        </p:nvGrpSpPr>
        <p:grpSpPr>
          <a:xfrm>
            <a:off x="1872322" y="279596"/>
            <a:ext cx="5399507" cy="519818"/>
            <a:chOff x="-1943216" y="3950083"/>
            <a:chExt cx="5399507" cy="519818"/>
          </a:xfrm>
        </p:grpSpPr>
        <p:sp>
          <p:nvSpPr>
            <p:cNvPr id="724" name="Google Shape;724;p53"/>
            <p:cNvSpPr/>
            <p:nvPr/>
          </p:nvSpPr>
          <p:spPr>
            <a:xfrm>
              <a:off x="561078"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3"/>
            <p:cNvSpPr/>
            <p:nvPr/>
          </p:nvSpPr>
          <p:spPr>
            <a:xfrm>
              <a:off x="3356103" y="4369765"/>
              <a:ext cx="100189" cy="100136"/>
            </a:xfrm>
            <a:custGeom>
              <a:avLst/>
              <a:gdLst/>
              <a:ahLst/>
              <a:cxnLst/>
              <a:rect l="l" t="t" r="r" b="b"/>
              <a:pathLst>
                <a:path w="1895" h="1894" extrusionOk="0">
                  <a:moveTo>
                    <a:pt x="1895" y="0"/>
                  </a:moveTo>
                  <a:lnTo>
                    <a:pt x="1" y="1894"/>
                  </a:lnTo>
                  <a:lnTo>
                    <a:pt x="525" y="1894"/>
                  </a:lnTo>
                  <a:lnTo>
                    <a:pt x="1895" y="535"/>
                  </a:lnTo>
                  <a:lnTo>
                    <a:pt x="18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3"/>
            <p:cNvSpPr/>
            <p:nvPr/>
          </p:nvSpPr>
          <p:spPr>
            <a:xfrm>
              <a:off x="25062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3"/>
            <p:cNvSpPr/>
            <p:nvPr/>
          </p:nvSpPr>
          <p:spPr>
            <a:xfrm>
              <a:off x="3045650" y="4059260"/>
              <a:ext cx="410641" cy="410641"/>
            </a:xfrm>
            <a:custGeom>
              <a:avLst/>
              <a:gdLst/>
              <a:ahLst/>
              <a:cxnLst/>
              <a:rect l="l" t="t" r="r" b="b"/>
              <a:pathLst>
                <a:path w="7767" h="7767" extrusionOk="0">
                  <a:moveTo>
                    <a:pt x="7767" y="1"/>
                  </a:moveTo>
                  <a:lnTo>
                    <a:pt x="0" y="7767"/>
                  </a:lnTo>
                  <a:lnTo>
                    <a:pt x="524" y="7767"/>
                  </a:lnTo>
                  <a:lnTo>
                    <a:pt x="7767" y="536"/>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3"/>
            <p:cNvSpPr/>
            <p:nvPr/>
          </p:nvSpPr>
          <p:spPr>
            <a:xfrm>
              <a:off x="-5988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3"/>
            <p:cNvSpPr/>
            <p:nvPr/>
          </p:nvSpPr>
          <p:spPr>
            <a:xfrm>
              <a:off x="2735145" y="3950083"/>
              <a:ext cx="548103" cy="519818"/>
            </a:xfrm>
            <a:custGeom>
              <a:avLst/>
              <a:gdLst/>
              <a:ahLst/>
              <a:cxnLst/>
              <a:rect l="l" t="t" r="r" b="b"/>
              <a:pathLst>
                <a:path w="10367" h="9832" extrusionOk="0">
                  <a:moveTo>
                    <a:pt x="9831" y="1"/>
                  </a:moveTo>
                  <a:lnTo>
                    <a:pt x="0" y="9832"/>
                  </a:lnTo>
                  <a:lnTo>
                    <a:pt x="52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3"/>
            <p:cNvSpPr/>
            <p:nvPr/>
          </p:nvSpPr>
          <p:spPr>
            <a:xfrm>
              <a:off x="-370386" y="3950083"/>
              <a:ext cx="548050" cy="519818"/>
            </a:xfrm>
            <a:custGeom>
              <a:avLst/>
              <a:gdLst/>
              <a:ahLst/>
              <a:cxnLst/>
              <a:rect l="l" t="t" r="r" b="b"/>
              <a:pathLst>
                <a:path w="10366" h="9832" extrusionOk="0">
                  <a:moveTo>
                    <a:pt x="9842"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3"/>
            <p:cNvSpPr/>
            <p:nvPr/>
          </p:nvSpPr>
          <p:spPr>
            <a:xfrm>
              <a:off x="2424639" y="3950083"/>
              <a:ext cx="548050" cy="519818"/>
            </a:xfrm>
            <a:custGeom>
              <a:avLst/>
              <a:gdLst/>
              <a:ahLst/>
              <a:cxnLst/>
              <a:rect l="l" t="t" r="r" b="b"/>
              <a:pathLst>
                <a:path w="10366" h="9832" extrusionOk="0">
                  <a:moveTo>
                    <a:pt x="9831" y="1"/>
                  </a:moveTo>
                  <a:lnTo>
                    <a:pt x="1" y="9832"/>
                  </a:lnTo>
                  <a:lnTo>
                    <a:pt x="524"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3"/>
            <p:cNvSpPr/>
            <p:nvPr/>
          </p:nvSpPr>
          <p:spPr>
            <a:xfrm>
              <a:off x="-680892" y="3950083"/>
              <a:ext cx="548103" cy="519818"/>
            </a:xfrm>
            <a:custGeom>
              <a:avLst/>
              <a:gdLst/>
              <a:ahLst/>
              <a:cxnLst/>
              <a:rect l="l" t="t" r="r" b="b"/>
              <a:pathLst>
                <a:path w="10367" h="9832" extrusionOk="0">
                  <a:moveTo>
                    <a:pt x="9842" y="1"/>
                  </a:moveTo>
                  <a:lnTo>
                    <a:pt x="0" y="9832"/>
                  </a:lnTo>
                  <a:lnTo>
                    <a:pt x="53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3"/>
            <p:cNvSpPr/>
            <p:nvPr/>
          </p:nvSpPr>
          <p:spPr>
            <a:xfrm>
              <a:off x="2114134" y="3950083"/>
              <a:ext cx="548103" cy="519818"/>
            </a:xfrm>
            <a:custGeom>
              <a:avLst/>
              <a:gdLst/>
              <a:ahLst/>
              <a:cxnLst/>
              <a:rect l="l" t="t" r="r" b="b"/>
              <a:pathLst>
                <a:path w="10367" h="9832" extrusionOk="0">
                  <a:moveTo>
                    <a:pt x="9832" y="1"/>
                  </a:moveTo>
                  <a:lnTo>
                    <a:pt x="0"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3"/>
            <p:cNvSpPr/>
            <p:nvPr/>
          </p:nvSpPr>
          <p:spPr>
            <a:xfrm>
              <a:off x="-991397" y="3950083"/>
              <a:ext cx="548103" cy="519818"/>
            </a:xfrm>
            <a:custGeom>
              <a:avLst/>
              <a:gdLst/>
              <a:ahLst/>
              <a:cxnLst/>
              <a:rect l="l" t="t" r="r" b="b"/>
              <a:pathLst>
                <a:path w="10367" h="9832" extrusionOk="0">
                  <a:moveTo>
                    <a:pt x="9843"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3"/>
            <p:cNvSpPr/>
            <p:nvPr/>
          </p:nvSpPr>
          <p:spPr>
            <a:xfrm>
              <a:off x="1803681" y="3950083"/>
              <a:ext cx="548050" cy="519818"/>
            </a:xfrm>
            <a:custGeom>
              <a:avLst/>
              <a:gdLst/>
              <a:ahLst/>
              <a:cxnLst/>
              <a:rect l="l" t="t" r="r" b="b"/>
              <a:pathLst>
                <a:path w="10366" h="9832" extrusionOk="0">
                  <a:moveTo>
                    <a:pt x="9830" y="1"/>
                  </a:moveTo>
                  <a:lnTo>
                    <a:pt x="0" y="9832"/>
                  </a:lnTo>
                  <a:lnTo>
                    <a:pt x="524" y="9832"/>
                  </a:lnTo>
                  <a:lnTo>
                    <a:pt x="10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3"/>
            <p:cNvSpPr/>
            <p:nvPr/>
          </p:nvSpPr>
          <p:spPr>
            <a:xfrm>
              <a:off x="-1301903" y="3950083"/>
              <a:ext cx="548103" cy="519818"/>
            </a:xfrm>
            <a:custGeom>
              <a:avLst/>
              <a:gdLst/>
              <a:ahLst/>
              <a:cxnLst/>
              <a:rect l="l" t="t" r="r" b="b"/>
              <a:pathLst>
                <a:path w="10367" h="9832" extrusionOk="0">
                  <a:moveTo>
                    <a:pt x="9842" y="1"/>
                  </a:moveTo>
                  <a:lnTo>
                    <a:pt x="1" y="9832"/>
                  </a:lnTo>
                  <a:lnTo>
                    <a:pt x="536"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3"/>
            <p:cNvSpPr/>
            <p:nvPr/>
          </p:nvSpPr>
          <p:spPr>
            <a:xfrm>
              <a:off x="1493123" y="3950083"/>
              <a:ext cx="548103" cy="519818"/>
            </a:xfrm>
            <a:custGeom>
              <a:avLst/>
              <a:gdLst/>
              <a:ahLst/>
              <a:cxnLst/>
              <a:rect l="l" t="t" r="r" b="b"/>
              <a:pathLst>
                <a:path w="10367" h="9832" extrusionOk="0">
                  <a:moveTo>
                    <a:pt x="9832" y="1"/>
                  </a:moveTo>
                  <a:lnTo>
                    <a:pt x="1"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3"/>
            <p:cNvSpPr/>
            <p:nvPr/>
          </p:nvSpPr>
          <p:spPr>
            <a:xfrm>
              <a:off x="-161235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3"/>
            <p:cNvSpPr/>
            <p:nvPr/>
          </p:nvSpPr>
          <p:spPr>
            <a:xfrm>
              <a:off x="1182089" y="3950083"/>
              <a:ext cx="548632" cy="519818"/>
            </a:xfrm>
            <a:custGeom>
              <a:avLst/>
              <a:gdLst/>
              <a:ahLst/>
              <a:cxnLst/>
              <a:rect l="l" t="t" r="r" b="b"/>
              <a:pathLst>
                <a:path w="10377" h="9832" extrusionOk="0">
                  <a:moveTo>
                    <a:pt x="9842" y="1"/>
                  </a:moveTo>
                  <a:lnTo>
                    <a:pt x="0" y="9832"/>
                  </a:lnTo>
                  <a:lnTo>
                    <a:pt x="535"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3"/>
            <p:cNvSpPr/>
            <p:nvPr/>
          </p:nvSpPr>
          <p:spPr>
            <a:xfrm>
              <a:off x="-192286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3"/>
            <p:cNvSpPr/>
            <p:nvPr/>
          </p:nvSpPr>
          <p:spPr>
            <a:xfrm>
              <a:off x="871583"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3"/>
            <p:cNvSpPr/>
            <p:nvPr/>
          </p:nvSpPr>
          <p:spPr>
            <a:xfrm>
              <a:off x="-1943216" y="3950083"/>
              <a:ext cx="257900" cy="257953"/>
            </a:xfrm>
            <a:custGeom>
              <a:avLst/>
              <a:gdLst/>
              <a:ahLst/>
              <a:cxnLst/>
              <a:rect l="l" t="t" r="r" b="b"/>
              <a:pathLst>
                <a:path w="4878" h="4879" extrusionOk="0">
                  <a:moveTo>
                    <a:pt x="4343" y="1"/>
                  </a:moveTo>
                  <a:lnTo>
                    <a:pt x="0" y="4344"/>
                  </a:lnTo>
                  <a:lnTo>
                    <a:pt x="0" y="4879"/>
                  </a:lnTo>
                  <a:lnTo>
                    <a:pt x="4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53"/>
          <p:cNvSpPr txBox="1"/>
          <p:nvPr/>
        </p:nvSpPr>
        <p:spPr>
          <a:xfrm>
            <a:off x="3076275" y="2826875"/>
            <a:ext cx="34002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u="sng" dirty="0">
                <a:solidFill>
                  <a:schemeClr val="hlink"/>
                </a:solidFill>
                <a:latin typeface="Lato"/>
                <a:ea typeface="Lato"/>
                <a:cs typeface="Lato"/>
                <a:sym typeface="Lato"/>
                <a:hlinkClick r:id="rId3"/>
              </a:rPr>
              <a:t>https://youtu.be/7E_Oevb6NDY</a:t>
            </a:r>
            <a:endParaRPr sz="1700" dirty="0">
              <a:solidFill>
                <a:schemeClr val="dk1"/>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使用心得</a:t>
            </a:r>
            <a:endParaRPr/>
          </a:p>
        </p:txBody>
      </p:sp>
      <p:sp>
        <p:nvSpPr>
          <p:cNvPr id="749" name="Google Shape;749;p54"/>
          <p:cNvSpPr txBox="1">
            <a:spLocks noGrp="1"/>
          </p:cNvSpPr>
          <p:nvPr>
            <p:ph type="subTitle" idx="4"/>
          </p:nvPr>
        </p:nvSpPr>
        <p:spPr>
          <a:xfrm>
            <a:off x="3098525" y="945300"/>
            <a:ext cx="4923600" cy="45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分布式事件流平台</a:t>
            </a:r>
            <a:endParaRPr/>
          </a:p>
        </p:txBody>
      </p:sp>
      <p:sp>
        <p:nvSpPr>
          <p:cNvPr id="750" name="Google Shape;750;p54"/>
          <p:cNvSpPr txBox="1">
            <a:spLocks noGrp="1"/>
          </p:cNvSpPr>
          <p:nvPr>
            <p:ph type="subTitle" idx="5"/>
          </p:nvPr>
        </p:nvSpPr>
        <p:spPr>
          <a:xfrm>
            <a:off x="3098525" y="1658226"/>
            <a:ext cx="4923600" cy="45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代理 (broker)</a:t>
            </a:r>
            <a:endParaRPr/>
          </a:p>
        </p:txBody>
      </p:sp>
      <p:sp>
        <p:nvSpPr>
          <p:cNvPr id="751" name="Google Shape;751;p54"/>
          <p:cNvSpPr txBox="1">
            <a:spLocks noGrp="1"/>
          </p:cNvSpPr>
          <p:nvPr>
            <p:ph type="subTitle" idx="1"/>
          </p:nvPr>
        </p:nvSpPr>
        <p:spPr>
          <a:xfrm>
            <a:off x="3098525" y="1349475"/>
            <a:ext cx="4923600" cy="410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a:t>多台機器上讀取、寫入、儲存和處理事件</a:t>
            </a:r>
            <a:endParaRPr/>
          </a:p>
        </p:txBody>
      </p:sp>
      <p:sp>
        <p:nvSpPr>
          <p:cNvPr id="752" name="Google Shape;752;p54"/>
          <p:cNvSpPr txBox="1">
            <a:spLocks noGrp="1"/>
          </p:cNvSpPr>
          <p:nvPr>
            <p:ph type="subTitle" idx="2"/>
          </p:nvPr>
        </p:nvSpPr>
        <p:spPr>
          <a:xfrm>
            <a:off x="3098525" y="2091925"/>
            <a:ext cx="4923600" cy="7002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n"/>
              <a:t>Kafka 客戶端通過網絡與 Kafka 代理（brokers）進行通信，以寫入（或讀取）事件。一旦收到，代理將以耐用且容錯的方式儲存事件，存儲時間長短由你決定——甚至可以永久儲存。</a:t>
            </a:r>
            <a:endParaRPr/>
          </a:p>
          <a:p>
            <a:pPr marL="457200" lvl="0" indent="-304800" algn="l" rtl="0">
              <a:lnSpc>
                <a:spcPct val="100000"/>
              </a:lnSpc>
              <a:spcBef>
                <a:spcPts val="0"/>
              </a:spcBef>
              <a:spcAft>
                <a:spcPts val="0"/>
              </a:spcAft>
              <a:buSzPts val="1200"/>
              <a:buChar char="●"/>
            </a:pPr>
            <a:r>
              <a:rPr lang="en"/>
              <a:t>由於事件在 Kafka 中被耐用地儲存，所以它們可以被多次讀取，也可以由多個消費者讀取。</a:t>
            </a:r>
            <a:endParaRPr/>
          </a:p>
        </p:txBody>
      </p:sp>
      <p:sp>
        <p:nvSpPr>
          <p:cNvPr id="753" name="Google Shape;753;p54"/>
          <p:cNvSpPr txBox="1">
            <a:spLocks noGrp="1"/>
          </p:cNvSpPr>
          <p:nvPr>
            <p:ph type="subTitle" idx="3"/>
          </p:nvPr>
        </p:nvSpPr>
        <p:spPr>
          <a:xfrm>
            <a:off x="3098525" y="3516225"/>
            <a:ext cx="4923600" cy="700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a:t>是一個集中式服務，用於維護配置資訊、命名、提供分散式同步，以及提供分群服務。ZooKeeper 使 Kafka 能夠通過維護集群狀態的方式來實現高可靠性和可擴展性。</a:t>
            </a:r>
            <a:endParaRPr/>
          </a:p>
        </p:txBody>
      </p:sp>
      <p:sp>
        <p:nvSpPr>
          <p:cNvPr id="754" name="Google Shape;754;p54"/>
          <p:cNvSpPr txBox="1">
            <a:spLocks noGrp="1"/>
          </p:cNvSpPr>
          <p:nvPr>
            <p:ph type="subTitle" idx="6"/>
          </p:nvPr>
        </p:nvSpPr>
        <p:spPr>
          <a:xfrm>
            <a:off x="3098525" y="3079326"/>
            <a:ext cx="4923600" cy="45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Zookeeper</a:t>
            </a:r>
            <a:endParaRPr/>
          </a:p>
        </p:txBody>
      </p:sp>
      <p:grpSp>
        <p:nvGrpSpPr>
          <p:cNvPr id="755" name="Google Shape;755;p54"/>
          <p:cNvGrpSpPr/>
          <p:nvPr/>
        </p:nvGrpSpPr>
        <p:grpSpPr>
          <a:xfrm>
            <a:off x="865617" y="3493759"/>
            <a:ext cx="421914" cy="419640"/>
            <a:chOff x="-2571737" y="2764550"/>
            <a:chExt cx="292225" cy="290650"/>
          </a:xfrm>
        </p:grpSpPr>
        <p:sp>
          <p:nvSpPr>
            <p:cNvPr id="756" name="Google Shape;756;p5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 name="Google Shape;759;p54"/>
          <p:cNvSpPr/>
          <p:nvPr/>
        </p:nvSpPr>
        <p:spPr>
          <a:xfrm>
            <a:off x="865619" y="1271044"/>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 name="Google Shape;760;p54"/>
          <p:cNvGrpSpPr/>
          <p:nvPr/>
        </p:nvGrpSpPr>
        <p:grpSpPr>
          <a:xfrm>
            <a:off x="871807" y="2387463"/>
            <a:ext cx="409531" cy="410617"/>
            <a:chOff x="6679825" y="2693700"/>
            <a:chExt cx="257875" cy="258575"/>
          </a:xfrm>
        </p:grpSpPr>
        <p:sp>
          <p:nvSpPr>
            <p:cNvPr id="761" name="Google Shape;761;p5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參考資料</a:t>
            </a:r>
            <a:endParaRPr/>
          </a:p>
        </p:txBody>
      </p:sp>
      <p:sp>
        <p:nvSpPr>
          <p:cNvPr id="768" name="Google Shape;768;p55"/>
          <p:cNvSpPr txBox="1">
            <a:spLocks noGrp="1"/>
          </p:cNvSpPr>
          <p:nvPr>
            <p:ph type="body" idx="1"/>
          </p:nvPr>
        </p:nvSpPr>
        <p:spPr>
          <a:xfrm>
            <a:off x="720000" y="1215750"/>
            <a:ext cx="7710900" cy="33882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sz="1400"/>
              <a:t>技術實作</a:t>
            </a:r>
            <a:endParaRPr sz="1400"/>
          </a:p>
          <a:p>
            <a:pPr marL="914400" lvl="1" indent="-317500" algn="l" rtl="0">
              <a:lnSpc>
                <a:spcPct val="150000"/>
              </a:lnSpc>
              <a:spcBef>
                <a:spcPts val="0"/>
              </a:spcBef>
              <a:spcAft>
                <a:spcPts val="0"/>
              </a:spcAft>
              <a:buSzPts val="1400"/>
              <a:buChar char="○"/>
            </a:pPr>
            <a:r>
              <a:rPr lang="en" sz="1400"/>
              <a:t>Apache Kafka 官方文件 - Quckstart: </a:t>
            </a:r>
            <a:r>
              <a:rPr lang="en" sz="1400" u="sng">
                <a:solidFill>
                  <a:schemeClr val="hlink"/>
                </a:solidFill>
                <a:hlinkClick r:id="rId3"/>
              </a:rPr>
              <a:t>https://kafka.apache.org/quickstart</a:t>
            </a:r>
            <a:endParaRPr sz="14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56"/>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評論</a:t>
            </a:r>
            <a:endParaRPr/>
          </a:p>
        </p:txBody>
      </p:sp>
      <p:sp>
        <p:nvSpPr>
          <p:cNvPr id="774" name="Google Shape;774;p56"/>
          <p:cNvSpPr txBox="1">
            <a:spLocks noGrp="1"/>
          </p:cNvSpPr>
          <p:nvPr>
            <p:ph type="title" idx="2"/>
          </p:nvPr>
        </p:nvSpPr>
        <p:spPr>
          <a:xfrm>
            <a:off x="713225" y="2907250"/>
            <a:ext cx="3973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0"/>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問題目的與背景</a:t>
            </a:r>
            <a:endParaRPr/>
          </a:p>
        </p:txBody>
      </p:sp>
      <p:sp>
        <p:nvSpPr>
          <p:cNvPr id="515" name="Google Shape;515;p30"/>
          <p:cNvSpPr txBox="1">
            <a:spLocks noGrp="1"/>
          </p:cNvSpPr>
          <p:nvPr>
            <p:ph type="title" idx="2"/>
          </p:nvPr>
        </p:nvSpPr>
        <p:spPr>
          <a:xfrm>
            <a:off x="713225" y="2907250"/>
            <a:ext cx="3973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516" name="Google Shape;516;p30"/>
          <p:cNvPicPr preferRelativeResize="0"/>
          <p:nvPr/>
        </p:nvPicPr>
        <p:blipFill>
          <a:blip r:embed="rId3">
            <a:alphaModFix/>
          </a:blip>
          <a:stretch>
            <a:fillRect/>
          </a:stretch>
        </p:blipFill>
        <p:spPr>
          <a:xfrm>
            <a:off x="4955925" y="1159750"/>
            <a:ext cx="3903675" cy="26024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79" name="Google Shape;779;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相近技術比較：Kafka vs RabbitMQ</a:t>
            </a:r>
            <a:endParaRPr sz="2900" dirty="0"/>
          </a:p>
        </p:txBody>
      </p:sp>
      <p:sp>
        <p:nvSpPr>
          <p:cNvPr id="780" name="Google Shape;780;p57"/>
          <p:cNvSpPr txBox="1"/>
          <p:nvPr/>
        </p:nvSpPr>
        <p:spPr>
          <a:xfrm>
            <a:off x="517650" y="1207850"/>
            <a:ext cx="7407900" cy="598200"/>
          </a:xfrm>
          <a:prstGeom prst="rect">
            <a:avLst/>
          </a:prstGeom>
          <a:noFill/>
          <a:ln>
            <a:noFill/>
          </a:ln>
        </p:spPr>
        <p:txBody>
          <a:bodyPr spcFirstLastPara="1" wrap="square" lIns="91425" tIns="91425" rIns="91425" bIns="91425" anchor="t" anchorCtr="0">
            <a:spAutoFit/>
          </a:bodyPr>
          <a:lstStyle/>
          <a:p>
            <a:pPr marL="457200" lvl="0" indent="0" algn="l" rtl="0">
              <a:lnSpc>
                <a:spcPct val="150000"/>
              </a:lnSpc>
              <a:spcBef>
                <a:spcPts val="0"/>
              </a:spcBef>
              <a:spcAft>
                <a:spcPts val="1000"/>
              </a:spcAft>
              <a:buNone/>
            </a:pPr>
            <a:endParaRPr sz="1800">
              <a:solidFill>
                <a:schemeClr val="dk1"/>
              </a:solidFill>
              <a:latin typeface="Lato"/>
              <a:ea typeface="Lato"/>
              <a:cs typeface="Lato"/>
              <a:sym typeface="Lato"/>
            </a:endParaRPr>
          </a:p>
        </p:txBody>
      </p:sp>
      <p:graphicFrame>
        <p:nvGraphicFramePr>
          <p:cNvPr id="781" name="Google Shape;781;p57"/>
          <p:cNvGraphicFramePr/>
          <p:nvPr/>
        </p:nvGraphicFramePr>
        <p:xfrm>
          <a:off x="822525" y="1207842"/>
          <a:ext cx="7103025" cy="2826500"/>
        </p:xfrm>
        <a:graphic>
          <a:graphicData uri="http://schemas.openxmlformats.org/drawingml/2006/table">
            <a:tbl>
              <a:tblPr>
                <a:noFill/>
                <a:tableStyleId>{068AF379-0FE2-4CC7-8F7C-6E6DABBDACD6}</a:tableStyleId>
              </a:tblPr>
              <a:tblGrid>
                <a:gridCol w="1448625">
                  <a:extLst>
                    <a:ext uri="{9D8B030D-6E8A-4147-A177-3AD203B41FA5}">
                      <a16:colId xmlns:a16="http://schemas.microsoft.com/office/drawing/2014/main" val="20000"/>
                    </a:ext>
                  </a:extLst>
                </a:gridCol>
                <a:gridCol w="2687625">
                  <a:extLst>
                    <a:ext uri="{9D8B030D-6E8A-4147-A177-3AD203B41FA5}">
                      <a16:colId xmlns:a16="http://schemas.microsoft.com/office/drawing/2014/main" val="20001"/>
                    </a:ext>
                  </a:extLst>
                </a:gridCol>
                <a:gridCol w="2966775">
                  <a:extLst>
                    <a:ext uri="{9D8B030D-6E8A-4147-A177-3AD203B41FA5}">
                      <a16:colId xmlns:a16="http://schemas.microsoft.com/office/drawing/2014/main" val="20002"/>
                    </a:ext>
                  </a:extLst>
                </a:gridCol>
              </a:tblGrid>
              <a:tr h="492300">
                <a:tc>
                  <a:txBody>
                    <a:bodyPr/>
                    <a:lstStyle/>
                    <a:p>
                      <a:pPr marL="0" lvl="0" indent="0" algn="l" rtl="0">
                        <a:spcBef>
                          <a:spcPts val="0"/>
                        </a:spcBef>
                        <a:spcAft>
                          <a:spcPts val="0"/>
                        </a:spcAft>
                        <a:buNone/>
                      </a:pPr>
                      <a:endParaRPr/>
                    </a:p>
                  </a:txBody>
                  <a:tcPr marL="91425" marR="91425" marT="91425" marB="91425">
                    <a:solidFill>
                      <a:srgbClr val="B3C3CE"/>
                    </a:solidFill>
                  </a:tcPr>
                </a:tc>
                <a:tc>
                  <a:txBody>
                    <a:bodyPr/>
                    <a:lstStyle/>
                    <a:p>
                      <a:pPr marL="0" lvl="0" indent="0" algn="ctr" rtl="0">
                        <a:spcBef>
                          <a:spcPts val="0"/>
                        </a:spcBef>
                        <a:spcAft>
                          <a:spcPts val="0"/>
                        </a:spcAft>
                        <a:buNone/>
                      </a:pPr>
                      <a:r>
                        <a:rPr lang="en" sz="1600" b="1" dirty="0"/>
                        <a:t>Kafka</a:t>
                      </a:r>
                      <a:endParaRPr sz="1600" b="1" dirty="0"/>
                    </a:p>
                  </a:txBody>
                  <a:tcPr marL="91425" marR="91425" marT="91425" marB="91425">
                    <a:solidFill>
                      <a:srgbClr val="B3C3CE"/>
                    </a:solidFill>
                  </a:tcPr>
                </a:tc>
                <a:tc>
                  <a:txBody>
                    <a:bodyPr/>
                    <a:lstStyle/>
                    <a:p>
                      <a:pPr marL="0" lvl="0" indent="0" algn="ctr" rtl="0">
                        <a:spcBef>
                          <a:spcPts val="0"/>
                        </a:spcBef>
                        <a:spcAft>
                          <a:spcPts val="0"/>
                        </a:spcAft>
                        <a:buNone/>
                      </a:pPr>
                      <a:r>
                        <a:rPr lang="en" sz="1600" b="1"/>
                        <a:t>RabbitMQ</a:t>
                      </a:r>
                      <a:endParaRPr sz="1600" b="1"/>
                    </a:p>
                  </a:txBody>
                  <a:tcPr marL="91425" marR="91425" marT="91425" marB="91425">
                    <a:solidFill>
                      <a:srgbClr val="B3C3CE"/>
                    </a:solidFill>
                  </a:tcPr>
                </a:tc>
                <a:extLst>
                  <a:ext uri="{0D108BD9-81ED-4DB2-BD59-A6C34878D82A}">
                    <a16:rowId xmlns:a16="http://schemas.microsoft.com/office/drawing/2014/main" val="10000"/>
                  </a:ext>
                </a:extLst>
              </a:tr>
              <a:tr h="583550">
                <a:tc>
                  <a:txBody>
                    <a:bodyPr/>
                    <a:lstStyle/>
                    <a:p>
                      <a:pPr marL="0" lvl="0" indent="0" algn="l" rtl="0">
                        <a:spcBef>
                          <a:spcPts val="0"/>
                        </a:spcBef>
                        <a:spcAft>
                          <a:spcPts val="0"/>
                        </a:spcAft>
                        <a:buNone/>
                      </a:pPr>
                      <a:r>
                        <a:rPr lang="en" dirty="0"/>
                        <a:t>設計目標</a:t>
                      </a:r>
                      <a:endParaRPr dirty="0"/>
                    </a:p>
                  </a:txBody>
                  <a:tcPr marL="91425" marR="91425" marT="91425" marB="91425">
                    <a:solidFill>
                      <a:srgbClr val="BAC8D3"/>
                    </a:solidFill>
                  </a:tcPr>
                </a:tc>
                <a:tc>
                  <a:txBody>
                    <a:bodyPr/>
                    <a:lstStyle/>
                    <a:p>
                      <a:pPr marL="0" lvl="0" indent="0" algn="l" rtl="0">
                        <a:spcBef>
                          <a:spcPts val="0"/>
                        </a:spcBef>
                        <a:spcAft>
                          <a:spcPts val="0"/>
                        </a:spcAft>
                        <a:buNone/>
                      </a:pPr>
                      <a:r>
                        <a:rPr lang="en" dirty="0"/>
                        <a:t>高吞吐量即時數據串流處理</a:t>
                      </a:r>
                      <a:endParaRPr dirty="0"/>
                    </a:p>
                  </a:txBody>
                  <a:tcPr marL="91425" marR="91425" marT="91425" marB="91425"/>
                </a:tc>
                <a:tc>
                  <a:txBody>
                    <a:bodyPr/>
                    <a:lstStyle/>
                    <a:p>
                      <a:pPr marL="0" lvl="0" indent="0" algn="l" rtl="0">
                        <a:spcBef>
                          <a:spcPts val="0"/>
                        </a:spcBef>
                        <a:spcAft>
                          <a:spcPts val="0"/>
                        </a:spcAft>
                        <a:buNone/>
                      </a:pPr>
                      <a:r>
                        <a:rPr lang="en"/>
                        <a:t>高可靠性和靈活的消息佇列系統</a:t>
                      </a:r>
                      <a:endParaRPr/>
                    </a:p>
                  </a:txBody>
                  <a:tcPr marL="91425" marR="91425" marT="91425" marB="91425"/>
                </a:tc>
                <a:extLst>
                  <a:ext uri="{0D108BD9-81ED-4DB2-BD59-A6C34878D82A}">
                    <a16:rowId xmlns:a16="http://schemas.microsoft.com/office/drawing/2014/main" val="10001"/>
                  </a:ext>
                </a:extLst>
              </a:tr>
              <a:tr h="583550">
                <a:tc>
                  <a:txBody>
                    <a:bodyPr/>
                    <a:lstStyle/>
                    <a:p>
                      <a:pPr marL="0" lvl="0" indent="0" algn="l" rtl="0">
                        <a:spcBef>
                          <a:spcPts val="0"/>
                        </a:spcBef>
                        <a:spcAft>
                          <a:spcPts val="0"/>
                        </a:spcAft>
                        <a:buNone/>
                      </a:pPr>
                      <a:r>
                        <a:rPr lang="en"/>
                        <a:t>效能和可擴充性</a:t>
                      </a:r>
                      <a:endParaRPr/>
                    </a:p>
                  </a:txBody>
                  <a:tcPr marL="91425" marR="91425" marT="91425" marB="91425">
                    <a:solidFill>
                      <a:srgbClr val="BAC8D3"/>
                    </a:solidFill>
                  </a:tcPr>
                </a:tc>
                <a:tc>
                  <a:txBody>
                    <a:bodyPr/>
                    <a:lstStyle/>
                    <a:p>
                      <a:pPr marL="0" lvl="0" indent="0" algn="l" rtl="0">
                        <a:spcBef>
                          <a:spcPts val="0"/>
                        </a:spcBef>
                        <a:spcAft>
                          <a:spcPts val="0"/>
                        </a:spcAft>
                        <a:buNone/>
                      </a:pPr>
                      <a:r>
                        <a:rPr lang="en"/>
                        <a:t>高吞吐量，橫向可擴充性優秀</a:t>
                      </a:r>
                      <a:endParaRPr/>
                    </a:p>
                  </a:txBody>
                  <a:tcPr marL="91425" marR="91425" marT="91425" marB="91425"/>
                </a:tc>
                <a:tc>
                  <a:txBody>
                    <a:bodyPr/>
                    <a:lstStyle/>
                    <a:p>
                      <a:pPr marL="0" lvl="0" indent="0" algn="l" rtl="0">
                        <a:spcBef>
                          <a:spcPts val="0"/>
                        </a:spcBef>
                        <a:spcAft>
                          <a:spcPts val="0"/>
                        </a:spcAft>
                        <a:buNone/>
                      </a:pPr>
                      <a:r>
                        <a:rPr lang="en"/>
                        <a:t>好的效能，適合中小型負載</a:t>
                      </a:r>
                      <a:endParaRPr/>
                    </a:p>
                  </a:txBody>
                  <a:tcPr marL="91425" marR="91425" marT="91425" marB="91425"/>
                </a:tc>
                <a:extLst>
                  <a:ext uri="{0D108BD9-81ED-4DB2-BD59-A6C34878D82A}">
                    <a16:rowId xmlns:a16="http://schemas.microsoft.com/office/drawing/2014/main" val="10002"/>
                  </a:ext>
                </a:extLst>
              </a:tr>
              <a:tr h="583550">
                <a:tc>
                  <a:txBody>
                    <a:bodyPr/>
                    <a:lstStyle/>
                    <a:p>
                      <a:pPr marL="0" lvl="0" indent="0" algn="l" rtl="0">
                        <a:spcBef>
                          <a:spcPts val="0"/>
                        </a:spcBef>
                        <a:spcAft>
                          <a:spcPts val="0"/>
                        </a:spcAft>
                        <a:buNone/>
                      </a:pPr>
                      <a:r>
                        <a:rPr lang="en"/>
                        <a:t>訊息排序</a:t>
                      </a:r>
                      <a:endParaRPr/>
                    </a:p>
                  </a:txBody>
                  <a:tcPr marL="91425" marR="91425" marT="91425" marB="91425">
                    <a:solidFill>
                      <a:srgbClr val="BAC8D3"/>
                    </a:solidFill>
                  </a:tcPr>
                </a:tc>
                <a:tc>
                  <a:txBody>
                    <a:bodyPr/>
                    <a:lstStyle/>
                    <a:p>
                      <a:pPr marL="0" lvl="0" indent="0" algn="l" rtl="0">
                        <a:spcBef>
                          <a:spcPts val="0"/>
                        </a:spcBef>
                        <a:spcAft>
                          <a:spcPts val="0"/>
                        </a:spcAft>
                        <a:buNone/>
                      </a:pPr>
                      <a:r>
                        <a:rPr lang="en"/>
                        <a:t>主題內分區內訊息排序</a:t>
                      </a:r>
                      <a:endParaRPr/>
                    </a:p>
                  </a:txBody>
                  <a:tcPr marL="91425" marR="91425" marT="91425" marB="91425"/>
                </a:tc>
                <a:tc>
                  <a:txBody>
                    <a:bodyPr/>
                    <a:lstStyle/>
                    <a:p>
                      <a:pPr marL="0" lvl="0" indent="0" algn="l" rtl="0">
                        <a:spcBef>
                          <a:spcPts val="0"/>
                        </a:spcBef>
                        <a:spcAft>
                          <a:spcPts val="0"/>
                        </a:spcAft>
                        <a:buNone/>
                      </a:pPr>
                      <a:r>
                        <a:rPr lang="en"/>
                        <a:t>保證單個佇列或主題內的訊息排序</a:t>
                      </a:r>
                      <a:endParaRPr/>
                    </a:p>
                  </a:txBody>
                  <a:tcPr marL="91425" marR="91425" marT="91425" marB="91425"/>
                </a:tc>
                <a:extLst>
                  <a:ext uri="{0D108BD9-81ED-4DB2-BD59-A6C34878D82A}">
                    <a16:rowId xmlns:a16="http://schemas.microsoft.com/office/drawing/2014/main" val="10003"/>
                  </a:ext>
                </a:extLst>
              </a:tr>
              <a:tr h="583550">
                <a:tc>
                  <a:txBody>
                    <a:bodyPr/>
                    <a:lstStyle/>
                    <a:p>
                      <a:pPr marL="0" lvl="0" indent="0" algn="l" rtl="0">
                        <a:spcBef>
                          <a:spcPts val="0"/>
                        </a:spcBef>
                        <a:spcAft>
                          <a:spcPts val="0"/>
                        </a:spcAft>
                        <a:buNone/>
                      </a:pPr>
                      <a:r>
                        <a:rPr lang="en" dirty="0"/>
                        <a:t>訊息優先級</a:t>
                      </a:r>
                      <a:endParaRPr dirty="0"/>
                    </a:p>
                  </a:txBody>
                  <a:tcPr marL="91425" marR="91425" marT="91425" marB="91425">
                    <a:solidFill>
                      <a:srgbClr val="BAC8D3"/>
                    </a:solidFill>
                  </a:tcPr>
                </a:tc>
                <a:tc>
                  <a:txBody>
                    <a:bodyPr/>
                    <a:lstStyle/>
                    <a:p>
                      <a:pPr marL="0" lvl="0" indent="0" algn="l" rtl="0">
                        <a:spcBef>
                          <a:spcPts val="0"/>
                        </a:spcBef>
                        <a:spcAft>
                          <a:spcPts val="0"/>
                        </a:spcAft>
                        <a:buNone/>
                      </a:pPr>
                      <a:r>
                        <a:rPr lang="en"/>
                        <a:t>不支援內建訊息優先級</a:t>
                      </a:r>
                      <a:endParaRPr/>
                    </a:p>
                  </a:txBody>
                  <a:tcPr marL="91425" marR="91425" marT="91425" marB="91425"/>
                </a:tc>
                <a:tc>
                  <a:txBody>
                    <a:bodyPr/>
                    <a:lstStyle/>
                    <a:p>
                      <a:pPr marL="0" lvl="0" indent="0" algn="l" rtl="0">
                        <a:spcBef>
                          <a:spcPts val="0"/>
                        </a:spcBef>
                        <a:spcAft>
                          <a:spcPts val="0"/>
                        </a:spcAft>
                        <a:buNone/>
                      </a:pPr>
                      <a:r>
                        <a:rPr lang="en" dirty="0"/>
                        <a:t>支援訊息優先級</a:t>
                      </a:r>
                      <a:endParaRPr dirty="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sp>
        <p:nvSpPr>
          <p:cNvPr id="786" name="Google Shape;786;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比較下 Kafka 的優勢</a:t>
            </a:r>
            <a:endParaRPr sz="2900" dirty="0"/>
          </a:p>
        </p:txBody>
      </p:sp>
      <p:sp>
        <p:nvSpPr>
          <p:cNvPr id="787" name="Google Shape;787;p58"/>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0" algn="l" rtl="0">
              <a:lnSpc>
                <a:spcPct val="150000"/>
              </a:lnSpc>
              <a:spcBef>
                <a:spcPts val="0"/>
              </a:spcBef>
              <a:spcAft>
                <a:spcPts val="0"/>
              </a:spcAft>
              <a:buNone/>
            </a:pPr>
            <a:endParaRPr sz="1800">
              <a:solidFill>
                <a:schemeClr val="dk1"/>
              </a:solidFill>
              <a:latin typeface="Lato"/>
              <a:ea typeface="Lato"/>
              <a:cs typeface="Lato"/>
              <a:sym typeface="Lato"/>
            </a:endParaRPr>
          </a:p>
        </p:txBody>
      </p:sp>
      <p:sp>
        <p:nvSpPr>
          <p:cNvPr id="788" name="Google Shape;788;p58"/>
          <p:cNvSpPr txBox="1"/>
          <p:nvPr/>
        </p:nvSpPr>
        <p:spPr>
          <a:xfrm>
            <a:off x="517650" y="1207850"/>
            <a:ext cx="7407900" cy="2124000"/>
          </a:xfrm>
          <a:prstGeom prst="rect">
            <a:avLst/>
          </a:prstGeom>
          <a:noFill/>
          <a:ln>
            <a:noFill/>
          </a:ln>
        </p:spPr>
        <p:txBody>
          <a:bodyPr spcFirstLastPara="1" wrap="square" lIns="91425" tIns="91425" rIns="91425" bIns="91425" anchor="t" anchorCtr="0">
            <a:spAutoFit/>
          </a:bodyPr>
          <a:lstStyle/>
          <a:p>
            <a:pPr marL="457200" lvl="0" indent="-342900" algn="l" rtl="0">
              <a:lnSpc>
                <a:spcPct val="150000"/>
              </a:lnSpc>
              <a:spcBef>
                <a:spcPts val="0"/>
              </a:spcBef>
              <a:spcAft>
                <a:spcPts val="0"/>
              </a:spcAft>
              <a:buClr>
                <a:schemeClr val="dk1"/>
              </a:buClr>
              <a:buSzPts val="1800"/>
              <a:buChar char="●"/>
            </a:pPr>
            <a:r>
              <a:rPr lang="en" sz="1800" dirty="0">
                <a:solidFill>
                  <a:schemeClr val="dk1"/>
                </a:solidFill>
              </a:rPr>
              <a:t>Kafka 在訊息傳輸容量方面優於 RabbitMQ，在處理大量數據方面表現出色</a:t>
            </a:r>
            <a:endParaRPr sz="1800" dirty="0">
              <a:solidFill>
                <a:schemeClr val="dk1"/>
              </a:solidFill>
            </a:endParaRPr>
          </a:p>
          <a:p>
            <a:pPr marL="457200" lvl="0" indent="-342900" algn="l" rtl="0">
              <a:lnSpc>
                <a:spcPct val="150000"/>
              </a:lnSpc>
              <a:spcBef>
                <a:spcPts val="0"/>
              </a:spcBef>
              <a:spcAft>
                <a:spcPts val="0"/>
              </a:spcAft>
              <a:buClr>
                <a:schemeClr val="dk1"/>
              </a:buClr>
              <a:buSzPts val="1800"/>
              <a:buChar char="●"/>
            </a:pPr>
            <a:r>
              <a:rPr lang="en" sz="1800" dirty="0">
                <a:solidFill>
                  <a:schemeClr val="dk1"/>
                </a:solidFill>
              </a:rPr>
              <a:t>Kafka 以極低的延遲串流式傳輸訊息，適合即時分析串流資料</a:t>
            </a:r>
            <a:endParaRPr sz="1800" dirty="0">
              <a:solidFill>
                <a:schemeClr val="dk1"/>
              </a:solidFill>
            </a:endParaRPr>
          </a:p>
          <a:p>
            <a:pPr marL="457200" lvl="0" indent="-342900" algn="l" rtl="0">
              <a:lnSpc>
                <a:spcPct val="150000"/>
              </a:lnSpc>
              <a:spcBef>
                <a:spcPts val="0"/>
              </a:spcBef>
              <a:spcAft>
                <a:spcPts val="0"/>
              </a:spcAft>
              <a:buClr>
                <a:schemeClr val="dk1"/>
              </a:buClr>
              <a:buSzPts val="1800"/>
              <a:buChar char="●"/>
            </a:pPr>
            <a:r>
              <a:rPr lang="en" sz="1800" dirty="0">
                <a:solidFill>
                  <a:schemeClr val="dk1"/>
                </a:solidFill>
              </a:rPr>
              <a:t>Kafka 適用於需要重新分析所接收資料的應用程式，可以在保留期間內多次處理串流資料，或收集日誌檔案進行分析</a:t>
            </a:r>
            <a:endParaRPr sz="1800" dirty="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可改善方向</a:t>
            </a:r>
            <a:endParaRPr dirty="0"/>
          </a:p>
        </p:txBody>
      </p:sp>
      <p:sp>
        <p:nvSpPr>
          <p:cNvPr id="794" name="Google Shape;794;p59"/>
          <p:cNvSpPr txBox="1"/>
          <p:nvPr/>
        </p:nvSpPr>
        <p:spPr>
          <a:xfrm>
            <a:off x="562200" y="129892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Kafka 部分程式語言的 Client Libraries，尚未支援所有功能， 故應持續增進功能的完整度。</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利用順序寫入達到高吞吐量，若其中一台機器出問題可能造成訊息亂掉</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僅保證單一分區有順序性，無法保證多分區的順序性</a:t>
            </a:r>
            <a:endParaRPr sz="1800" dirty="0">
              <a:solidFill>
                <a:schemeClr val="dk1"/>
              </a:solidFill>
              <a:latin typeface="Lato"/>
              <a:ea typeface="Lato"/>
              <a:cs typeface="Lato"/>
              <a:sym typeface="La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60"/>
          <p:cNvSpPr txBox="1">
            <a:spLocks noGrp="1"/>
          </p:cNvSpPr>
          <p:nvPr>
            <p:ph type="title"/>
          </p:nvPr>
        </p:nvSpPr>
        <p:spPr>
          <a:xfrm>
            <a:off x="713225" y="3762200"/>
            <a:ext cx="4506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結語</a:t>
            </a:r>
            <a:endParaRPr/>
          </a:p>
        </p:txBody>
      </p:sp>
      <p:sp>
        <p:nvSpPr>
          <p:cNvPr id="800" name="Google Shape;800;p60"/>
          <p:cNvSpPr txBox="1">
            <a:spLocks noGrp="1"/>
          </p:cNvSpPr>
          <p:nvPr>
            <p:ph type="title" idx="2"/>
          </p:nvPr>
        </p:nvSpPr>
        <p:spPr>
          <a:xfrm>
            <a:off x="713225" y="2907250"/>
            <a:ext cx="3973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Kafka的優勢、問題與貢獻</a:t>
            </a:r>
            <a:endParaRPr dirty="0"/>
          </a:p>
          <a:p>
            <a:pPr marL="0" lvl="0" indent="0" algn="l" rtl="0">
              <a:spcBef>
                <a:spcPts val="0"/>
              </a:spcBef>
              <a:spcAft>
                <a:spcPts val="0"/>
              </a:spcAft>
              <a:buNone/>
            </a:pPr>
            <a:endParaRPr dirty="0"/>
          </a:p>
        </p:txBody>
      </p:sp>
      <p:sp>
        <p:nvSpPr>
          <p:cNvPr id="806" name="Google Shape;806;p61"/>
          <p:cNvSpPr txBox="1"/>
          <p:nvPr/>
        </p:nvSpPr>
        <p:spPr>
          <a:xfrm>
            <a:off x="562200" y="12842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Kafka 可以幫助即時的高吞吐串流數據處理</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降低數據丟失風險、支持快速擴展系統</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分析Uber每日要處理數百萬實時數據的大型系統</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利用Kafka的分散式架構解決大流量問題以及支援水平擴展</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Kafka的分散式架構可透過增加伺服器來增加處理問題能力</a:t>
            </a:r>
            <a:endParaRPr sz="1800" dirty="0">
              <a:solidFill>
                <a:schemeClr val="dk1"/>
              </a:solidFill>
              <a:latin typeface="Lato"/>
              <a:ea typeface="Lato"/>
              <a:cs typeface="Lato"/>
              <a:sym typeface="Lato"/>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小組分工</a:t>
            </a:r>
            <a:endParaRPr dirty="0"/>
          </a:p>
          <a:p>
            <a:pPr marL="0" lvl="0" indent="0" algn="l" rtl="0">
              <a:spcBef>
                <a:spcPts val="0"/>
              </a:spcBef>
              <a:spcAft>
                <a:spcPts val="0"/>
              </a:spcAft>
              <a:buNone/>
            </a:pPr>
            <a:endParaRPr dirty="0"/>
          </a:p>
        </p:txBody>
      </p:sp>
      <p:graphicFrame>
        <p:nvGraphicFramePr>
          <p:cNvPr id="812" name="Google Shape;812;p62"/>
          <p:cNvGraphicFramePr/>
          <p:nvPr>
            <p:extLst>
              <p:ext uri="{D42A27DB-BD31-4B8C-83A1-F6EECF244321}">
                <p14:modId xmlns:p14="http://schemas.microsoft.com/office/powerpoint/2010/main" val="26650454"/>
              </p:ext>
            </p:extLst>
          </p:nvPr>
        </p:nvGraphicFramePr>
        <p:xfrm>
          <a:off x="875275" y="1485375"/>
          <a:ext cx="7239000" cy="1584840"/>
        </p:xfrm>
        <a:graphic>
          <a:graphicData uri="http://schemas.openxmlformats.org/drawingml/2006/table">
            <a:tbl>
              <a:tblPr>
                <a:noFill/>
                <a:tableStyleId>{068AF379-0FE2-4CC7-8F7C-6E6DABBDACD6}</a:tableStyleId>
              </a:tblPr>
              <a:tblGrid>
                <a:gridCol w="2010550">
                  <a:extLst>
                    <a:ext uri="{9D8B030D-6E8A-4147-A177-3AD203B41FA5}">
                      <a16:colId xmlns:a16="http://schemas.microsoft.com/office/drawing/2014/main" val="20000"/>
                    </a:ext>
                  </a:extLst>
                </a:gridCol>
                <a:gridCol w="5228450">
                  <a:extLst>
                    <a:ext uri="{9D8B030D-6E8A-4147-A177-3AD203B41FA5}">
                      <a16:colId xmlns:a16="http://schemas.microsoft.com/office/drawing/2014/main" val="20001"/>
                    </a:ext>
                  </a:extLst>
                </a:gridCol>
              </a:tblGrid>
              <a:tr h="392400">
                <a:tc>
                  <a:txBody>
                    <a:bodyPr/>
                    <a:lstStyle/>
                    <a:p>
                      <a:pPr marL="0" lvl="0" indent="0" algn="l" rtl="0">
                        <a:spcBef>
                          <a:spcPts val="0"/>
                        </a:spcBef>
                        <a:spcAft>
                          <a:spcPts val="0"/>
                        </a:spcAft>
                        <a:buNone/>
                      </a:pPr>
                      <a:r>
                        <a:rPr lang="en" dirty="0"/>
                        <a:t>技術實作、Demo</a:t>
                      </a:r>
                      <a:endParaRPr dirty="0"/>
                    </a:p>
                  </a:txBody>
                  <a:tcPr marL="91425" marR="91425" marT="91425" marB="91425"/>
                </a:tc>
                <a:tc>
                  <a:txBody>
                    <a:bodyPr/>
                    <a:lstStyle/>
                    <a:p>
                      <a:pPr marL="0" lvl="0" indent="0" algn="l" rtl="0">
                        <a:spcBef>
                          <a:spcPts val="0"/>
                        </a:spcBef>
                        <a:spcAft>
                          <a:spcPts val="0"/>
                        </a:spcAft>
                        <a:buNone/>
                      </a:pPr>
                      <a:r>
                        <a:rPr lang="en" dirty="0"/>
                        <a:t>蔡典翰、張詠軒</a:t>
                      </a:r>
                      <a:endParaRPr dirty="0"/>
                    </a:p>
                  </a:txBody>
                  <a:tcPr marL="91425" marR="91425" marT="91425" marB="91425"/>
                </a:tc>
                <a:extLst>
                  <a:ext uri="{0D108BD9-81ED-4DB2-BD59-A6C34878D82A}">
                    <a16:rowId xmlns:a16="http://schemas.microsoft.com/office/drawing/2014/main" val="10000"/>
                  </a:ext>
                </a:extLst>
              </a:tr>
              <a:tr h="392400">
                <a:tc>
                  <a:txBody>
                    <a:bodyPr/>
                    <a:lstStyle/>
                    <a:p>
                      <a:pPr marL="0" lvl="0" indent="0" algn="l" rtl="0">
                        <a:spcBef>
                          <a:spcPts val="0"/>
                        </a:spcBef>
                        <a:spcAft>
                          <a:spcPts val="0"/>
                        </a:spcAft>
                        <a:buNone/>
                      </a:pPr>
                      <a:r>
                        <a:rPr lang="en" dirty="0"/>
                        <a:t>架構解析</a:t>
                      </a:r>
                      <a:endParaRPr dirty="0"/>
                    </a:p>
                  </a:txBody>
                  <a:tcPr marL="91425" marR="91425" marT="91425" marB="91425"/>
                </a:tc>
                <a:tc>
                  <a:txBody>
                    <a:bodyPr/>
                    <a:lstStyle/>
                    <a:p>
                      <a:pPr marL="0" lvl="0" indent="0" algn="l" rtl="0">
                        <a:spcBef>
                          <a:spcPts val="0"/>
                        </a:spcBef>
                        <a:spcAft>
                          <a:spcPts val="0"/>
                        </a:spcAft>
                        <a:buNone/>
                      </a:pPr>
                      <a:r>
                        <a:rPr lang="en" dirty="0"/>
                        <a:t>賴廷恩, 羅仕欽, 陳彥維</a:t>
                      </a:r>
                      <a:endParaRPr dirty="0"/>
                    </a:p>
                  </a:txBody>
                  <a:tcPr marL="91425" marR="91425" marT="91425" marB="91425"/>
                </a:tc>
                <a:extLst>
                  <a:ext uri="{0D108BD9-81ED-4DB2-BD59-A6C34878D82A}">
                    <a16:rowId xmlns:a16="http://schemas.microsoft.com/office/drawing/2014/main" val="10001"/>
                  </a:ext>
                </a:extLst>
              </a:tr>
              <a:tr h="392400">
                <a:tc>
                  <a:txBody>
                    <a:bodyPr/>
                    <a:lstStyle/>
                    <a:p>
                      <a:pPr marL="0" lvl="0" indent="0" algn="l" rtl="0">
                        <a:spcBef>
                          <a:spcPts val="0"/>
                        </a:spcBef>
                        <a:spcAft>
                          <a:spcPts val="0"/>
                        </a:spcAft>
                        <a:buNone/>
                      </a:pPr>
                      <a:r>
                        <a:rPr lang="en" dirty="0"/>
                        <a:t>評論、結語</a:t>
                      </a:r>
                      <a:endParaRPr dirty="0"/>
                    </a:p>
                  </a:txBody>
                  <a:tcPr marL="91425" marR="91425" marT="91425" marB="91425"/>
                </a:tc>
                <a:tc>
                  <a:txBody>
                    <a:bodyPr/>
                    <a:lstStyle/>
                    <a:p>
                      <a:pPr marL="0" lvl="0" indent="0" algn="l" rtl="0">
                        <a:spcBef>
                          <a:spcPts val="0"/>
                        </a:spcBef>
                        <a:spcAft>
                          <a:spcPts val="0"/>
                        </a:spcAft>
                        <a:buNone/>
                      </a:pPr>
                      <a:r>
                        <a:rPr lang="en" dirty="0"/>
                        <a:t>徐宇文、柯詠媃</a:t>
                      </a:r>
                      <a:endParaRPr dirty="0"/>
                    </a:p>
                  </a:txBody>
                  <a:tcPr marL="91425" marR="91425" marT="91425" marB="91425"/>
                </a:tc>
                <a:extLst>
                  <a:ext uri="{0D108BD9-81ED-4DB2-BD59-A6C34878D82A}">
                    <a16:rowId xmlns:a16="http://schemas.microsoft.com/office/drawing/2014/main" val="10002"/>
                  </a:ext>
                </a:extLst>
              </a:tr>
              <a:tr h="392400">
                <a:tc>
                  <a:txBody>
                    <a:bodyPr/>
                    <a:lstStyle/>
                    <a:p>
                      <a:pPr marL="0" lvl="0" indent="0" algn="l" rtl="0">
                        <a:spcBef>
                          <a:spcPts val="0"/>
                        </a:spcBef>
                        <a:spcAft>
                          <a:spcPts val="0"/>
                        </a:spcAft>
                        <a:buNone/>
                      </a:pPr>
                      <a:r>
                        <a:rPr lang="en" dirty="0"/>
                        <a:t>目的核心，應用場景</a:t>
                      </a:r>
                      <a:endParaRPr dirty="0"/>
                    </a:p>
                  </a:txBody>
                  <a:tcPr marL="91425" marR="91425" marT="91425" marB="91425"/>
                </a:tc>
                <a:tc>
                  <a:txBody>
                    <a:bodyPr/>
                    <a:lstStyle/>
                    <a:p>
                      <a:pPr marL="0" lvl="0" indent="0" algn="l" rtl="0">
                        <a:spcBef>
                          <a:spcPts val="0"/>
                        </a:spcBef>
                        <a:spcAft>
                          <a:spcPts val="0"/>
                        </a:spcAft>
                        <a:buNone/>
                      </a:pPr>
                      <a:r>
                        <a:rPr lang="en" dirty="0"/>
                        <a:t>張聚洋、施瑋昱</a:t>
                      </a:r>
                      <a:endParaRPr dirty="0"/>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817" name="Google Shape;817;p63"/>
          <p:cNvSpPr txBox="1">
            <a:spLocks noGrp="1"/>
          </p:cNvSpPr>
          <p:nvPr>
            <p:ph type="ctrTitle"/>
          </p:nvPr>
        </p:nvSpPr>
        <p:spPr>
          <a:xfrm>
            <a:off x="1376025" y="1736100"/>
            <a:ext cx="6392100" cy="119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End</a:t>
            </a:r>
            <a:endParaRPr/>
          </a:p>
        </p:txBody>
      </p:sp>
      <p:sp>
        <p:nvSpPr>
          <p:cNvPr id="818" name="Google Shape;818;p63"/>
          <p:cNvSpPr/>
          <p:nvPr/>
        </p:nvSpPr>
        <p:spPr>
          <a:xfrm>
            <a:off x="7707452" y="3870382"/>
            <a:ext cx="360362" cy="360309"/>
          </a:xfrm>
          <a:custGeom>
            <a:avLst/>
            <a:gdLst/>
            <a:ahLst/>
            <a:cxnLst/>
            <a:rect l="l" t="t" r="r" b="b"/>
            <a:pathLst>
              <a:path w="6816" h="6815" extrusionOk="0">
                <a:moveTo>
                  <a:pt x="1" y="0"/>
                </a:moveTo>
                <a:lnTo>
                  <a:pt x="1" y="1369"/>
                </a:lnTo>
                <a:lnTo>
                  <a:pt x="4493" y="1369"/>
                </a:lnTo>
                <a:lnTo>
                  <a:pt x="1" y="5852"/>
                </a:lnTo>
                <a:lnTo>
                  <a:pt x="974" y="6815"/>
                </a:lnTo>
                <a:lnTo>
                  <a:pt x="5456" y="2332"/>
                </a:lnTo>
                <a:lnTo>
                  <a:pt x="5456" y="6815"/>
                </a:lnTo>
                <a:lnTo>
                  <a:pt x="6815" y="6815"/>
                </a:lnTo>
                <a:lnTo>
                  <a:pt x="68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63"/>
          <p:cNvGrpSpPr/>
          <p:nvPr/>
        </p:nvGrpSpPr>
        <p:grpSpPr>
          <a:xfrm>
            <a:off x="1872322" y="279596"/>
            <a:ext cx="5399507" cy="519818"/>
            <a:chOff x="-1943216" y="3950083"/>
            <a:chExt cx="5399507" cy="519818"/>
          </a:xfrm>
        </p:grpSpPr>
        <p:sp>
          <p:nvSpPr>
            <p:cNvPr id="820" name="Google Shape;820;p63"/>
            <p:cNvSpPr/>
            <p:nvPr/>
          </p:nvSpPr>
          <p:spPr>
            <a:xfrm>
              <a:off x="561078"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3"/>
            <p:cNvSpPr/>
            <p:nvPr/>
          </p:nvSpPr>
          <p:spPr>
            <a:xfrm>
              <a:off x="3356103" y="4369765"/>
              <a:ext cx="100189" cy="100136"/>
            </a:xfrm>
            <a:custGeom>
              <a:avLst/>
              <a:gdLst/>
              <a:ahLst/>
              <a:cxnLst/>
              <a:rect l="l" t="t" r="r" b="b"/>
              <a:pathLst>
                <a:path w="1895" h="1894" extrusionOk="0">
                  <a:moveTo>
                    <a:pt x="1895" y="0"/>
                  </a:moveTo>
                  <a:lnTo>
                    <a:pt x="1" y="1894"/>
                  </a:lnTo>
                  <a:lnTo>
                    <a:pt x="525" y="1894"/>
                  </a:lnTo>
                  <a:lnTo>
                    <a:pt x="1895" y="535"/>
                  </a:lnTo>
                  <a:lnTo>
                    <a:pt x="18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3"/>
            <p:cNvSpPr/>
            <p:nvPr/>
          </p:nvSpPr>
          <p:spPr>
            <a:xfrm>
              <a:off x="25062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3"/>
            <p:cNvSpPr/>
            <p:nvPr/>
          </p:nvSpPr>
          <p:spPr>
            <a:xfrm>
              <a:off x="3045650" y="4059260"/>
              <a:ext cx="410641" cy="410641"/>
            </a:xfrm>
            <a:custGeom>
              <a:avLst/>
              <a:gdLst/>
              <a:ahLst/>
              <a:cxnLst/>
              <a:rect l="l" t="t" r="r" b="b"/>
              <a:pathLst>
                <a:path w="7767" h="7767" extrusionOk="0">
                  <a:moveTo>
                    <a:pt x="7767" y="1"/>
                  </a:moveTo>
                  <a:lnTo>
                    <a:pt x="0" y="7767"/>
                  </a:lnTo>
                  <a:lnTo>
                    <a:pt x="524" y="7767"/>
                  </a:lnTo>
                  <a:lnTo>
                    <a:pt x="7767" y="536"/>
                  </a:lnTo>
                  <a:lnTo>
                    <a:pt x="7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3"/>
            <p:cNvSpPr/>
            <p:nvPr/>
          </p:nvSpPr>
          <p:spPr>
            <a:xfrm>
              <a:off x="-5988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3"/>
            <p:cNvSpPr/>
            <p:nvPr/>
          </p:nvSpPr>
          <p:spPr>
            <a:xfrm>
              <a:off x="2735145" y="3950083"/>
              <a:ext cx="548103" cy="519818"/>
            </a:xfrm>
            <a:custGeom>
              <a:avLst/>
              <a:gdLst/>
              <a:ahLst/>
              <a:cxnLst/>
              <a:rect l="l" t="t" r="r" b="b"/>
              <a:pathLst>
                <a:path w="10367" h="9832" extrusionOk="0">
                  <a:moveTo>
                    <a:pt x="9831" y="1"/>
                  </a:moveTo>
                  <a:lnTo>
                    <a:pt x="0" y="9832"/>
                  </a:lnTo>
                  <a:lnTo>
                    <a:pt x="52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3"/>
            <p:cNvSpPr/>
            <p:nvPr/>
          </p:nvSpPr>
          <p:spPr>
            <a:xfrm>
              <a:off x="-370386" y="3950083"/>
              <a:ext cx="548050" cy="519818"/>
            </a:xfrm>
            <a:custGeom>
              <a:avLst/>
              <a:gdLst/>
              <a:ahLst/>
              <a:cxnLst/>
              <a:rect l="l" t="t" r="r" b="b"/>
              <a:pathLst>
                <a:path w="10366" h="9832" extrusionOk="0">
                  <a:moveTo>
                    <a:pt x="9842"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3"/>
            <p:cNvSpPr/>
            <p:nvPr/>
          </p:nvSpPr>
          <p:spPr>
            <a:xfrm>
              <a:off x="2424639" y="3950083"/>
              <a:ext cx="548050" cy="519818"/>
            </a:xfrm>
            <a:custGeom>
              <a:avLst/>
              <a:gdLst/>
              <a:ahLst/>
              <a:cxnLst/>
              <a:rect l="l" t="t" r="r" b="b"/>
              <a:pathLst>
                <a:path w="10366" h="9832" extrusionOk="0">
                  <a:moveTo>
                    <a:pt x="9831" y="1"/>
                  </a:moveTo>
                  <a:lnTo>
                    <a:pt x="1" y="9832"/>
                  </a:lnTo>
                  <a:lnTo>
                    <a:pt x="524"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3"/>
            <p:cNvSpPr/>
            <p:nvPr/>
          </p:nvSpPr>
          <p:spPr>
            <a:xfrm>
              <a:off x="-680892" y="3950083"/>
              <a:ext cx="548103" cy="519818"/>
            </a:xfrm>
            <a:custGeom>
              <a:avLst/>
              <a:gdLst/>
              <a:ahLst/>
              <a:cxnLst/>
              <a:rect l="l" t="t" r="r" b="b"/>
              <a:pathLst>
                <a:path w="10367" h="9832" extrusionOk="0">
                  <a:moveTo>
                    <a:pt x="9842" y="1"/>
                  </a:moveTo>
                  <a:lnTo>
                    <a:pt x="0" y="9832"/>
                  </a:lnTo>
                  <a:lnTo>
                    <a:pt x="53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3"/>
            <p:cNvSpPr/>
            <p:nvPr/>
          </p:nvSpPr>
          <p:spPr>
            <a:xfrm>
              <a:off x="2114134" y="3950083"/>
              <a:ext cx="548103" cy="519818"/>
            </a:xfrm>
            <a:custGeom>
              <a:avLst/>
              <a:gdLst/>
              <a:ahLst/>
              <a:cxnLst/>
              <a:rect l="l" t="t" r="r" b="b"/>
              <a:pathLst>
                <a:path w="10367" h="9832" extrusionOk="0">
                  <a:moveTo>
                    <a:pt x="9832" y="1"/>
                  </a:moveTo>
                  <a:lnTo>
                    <a:pt x="0"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3"/>
            <p:cNvSpPr/>
            <p:nvPr/>
          </p:nvSpPr>
          <p:spPr>
            <a:xfrm>
              <a:off x="-991397" y="3950083"/>
              <a:ext cx="548103" cy="519818"/>
            </a:xfrm>
            <a:custGeom>
              <a:avLst/>
              <a:gdLst/>
              <a:ahLst/>
              <a:cxnLst/>
              <a:rect l="l" t="t" r="r" b="b"/>
              <a:pathLst>
                <a:path w="10367" h="9832" extrusionOk="0">
                  <a:moveTo>
                    <a:pt x="9843" y="1"/>
                  </a:moveTo>
                  <a:lnTo>
                    <a:pt x="1" y="9832"/>
                  </a:lnTo>
                  <a:lnTo>
                    <a:pt x="536"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3"/>
            <p:cNvSpPr/>
            <p:nvPr/>
          </p:nvSpPr>
          <p:spPr>
            <a:xfrm>
              <a:off x="1803681" y="3950083"/>
              <a:ext cx="548050" cy="519818"/>
            </a:xfrm>
            <a:custGeom>
              <a:avLst/>
              <a:gdLst/>
              <a:ahLst/>
              <a:cxnLst/>
              <a:rect l="l" t="t" r="r" b="b"/>
              <a:pathLst>
                <a:path w="10366" h="9832" extrusionOk="0">
                  <a:moveTo>
                    <a:pt x="9830" y="1"/>
                  </a:moveTo>
                  <a:lnTo>
                    <a:pt x="0" y="9832"/>
                  </a:lnTo>
                  <a:lnTo>
                    <a:pt x="524" y="9832"/>
                  </a:lnTo>
                  <a:lnTo>
                    <a:pt x="103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3"/>
            <p:cNvSpPr/>
            <p:nvPr/>
          </p:nvSpPr>
          <p:spPr>
            <a:xfrm>
              <a:off x="-1301903" y="3950083"/>
              <a:ext cx="548103" cy="519818"/>
            </a:xfrm>
            <a:custGeom>
              <a:avLst/>
              <a:gdLst/>
              <a:ahLst/>
              <a:cxnLst/>
              <a:rect l="l" t="t" r="r" b="b"/>
              <a:pathLst>
                <a:path w="10367" h="9832" extrusionOk="0">
                  <a:moveTo>
                    <a:pt x="9842" y="1"/>
                  </a:moveTo>
                  <a:lnTo>
                    <a:pt x="1" y="9832"/>
                  </a:lnTo>
                  <a:lnTo>
                    <a:pt x="536"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3"/>
            <p:cNvSpPr/>
            <p:nvPr/>
          </p:nvSpPr>
          <p:spPr>
            <a:xfrm>
              <a:off x="1493123" y="3950083"/>
              <a:ext cx="548103" cy="519818"/>
            </a:xfrm>
            <a:custGeom>
              <a:avLst/>
              <a:gdLst/>
              <a:ahLst/>
              <a:cxnLst/>
              <a:rect l="l" t="t" r="r" b="b"/>
              <a:pathLst>
                <a:path w="10367" h="9832" extrusionOk="0">
                  <a:moveTo>
                    <a:pt x="9832" y="1"/>
                  </a:moveTo>
                  <a:lnTo>
                    <a:pt x="1" y="9832"/>
                  </a:lnTo>
                  <a:lnTo>
                    <a:pt x="525" y="9832"/>
                  </a:lnTo>
                  <a:lnTo>
                    <a:pt x="10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3"/>
            <p:cNvSpPr/>
            <p:nvPr/>
          </p:nvSpPr>
          <p:spPr>
            <a:xfrm>
              <a:off x="-1612355" y="3950083"/>
              <a:ext cx="548050" cy="519818"/>
            </a:xfrm>
            <a:custGeom>
              <a:avLst/>
              <a:gdLst/>
              <a:ahLst/>
              <a:cxnLst/>
              <a:rect l="l" t="t" r="r" b="b"/>
              <a:pathLst>
                <a:path w="10366"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3"/>
            <p:cNvSpPr/>
            <p:nvPr/>
          </p:nvSpPr>
          <p:spPr>
            <a:xfrm>
              <a:off x="1182089" y="3950083"/>
              <a:ext cx="548632" cy="519818"/>
            </a:xfrm>
            <a:custGeom>
              <a:avLst/>
              <a:gdLst/>
              <a:ahLst/>
              <a:cxnLst/>
              <a:rect l="l" t="t" r="r" b="b"/>
              <a:pathLst>
                <a:path w="10377" h="9832" extrusionOk="0">
                  <a:moveTo>
                    <a:pt x="9842" y="1"/>
                  </a:moveTo>
                  <a:lnTo>
                    <a:pt x="0" y="9832"/>
                  </a:lnTo>
                  <a:lnTo>
                    <a:pt x="535"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3"/>
            <p:cNvSpPr/>
            <p:nvPr/>
          </p:nvSpPr>
          <p:spPr>
            <a:xfrm>
              <a:off x="-1922861" y="3950083"/>
              <a:ext cx="548103" cy="519818"/>
            </a:xfrm>
            <a:custGeom>
              <a:avLst/>
              <a:gdLst/>
              <a:ahLst/>
              <a:cxnLst/>
              <a:rect l="l" t="t" r="r" b="b"/>
              <a:pathLst>
                <a:path w="10367" h="9832" extrusionOk="0">
                  <a:moveTo>
                    <a:pt x="9842" y="1"/>
                  </a:moveTo>
                  <a:lnTo>
                    <a:pt x="0" y="9832"/>
                  </a:lnTo>
                  <a:lnTo>
                    <a:pt x="535" y="9832"/>
                  </a:lnTo>
                  <a:lnTo>
                    <a:pt x="10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3"/>
            <p:cNvSpPr/>
            <p:nvPr/>
          </p:nvSpPr>
          <p:spPr>
            <a:xfrm>
              <a:off x="871583" y="3950083"/>
              <a:ext cx="548685" cy="519818"/>
            </a:xfrm>
            <a:custGeom>
              <a:avLst/>
              <a:gdLst/>
              <a:ahLst/>
              <a:cxnLst/>
              <a:rect l="l" t="t" r="r" b="b"/>
              <a:pathLst>
                <a:path w="10378" h="9832" extrusionOk="0">
                  <a:moveTo>
                    <a:pt x="9842" y="1"/>
                  </a:moveTo>
                  <a:lnTo>
                    <a:pt x="1" y="9832"/>
                  </a:lnTo>
                  <a:lnTo>
                    <a:pt x="536" y="9832"/>
                  </a:lnTo>
                  <a:lnTo>
                    <a:pt x="103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3"/>
            <p:cNvSpPr/>
            <p:nvPr/>
          </p:nvSpPr>
          <p:spPr>
            <a:xfrm>
              <a:off x="-1943216" y="3950083"/>
              <a:ext cx="257900" cy="257953"/>
            </a:xfrm>
            <a:custGeom>
              <a:avLst/>
              <a:gdLst/>
              <a:ahLst/>
              <a:cxnLst/>
              <a:rect l="l" t="t" r="r" b="b"/>
              <a:pathLst>
                <a:path w="4878" h="4879" extrusionOk="0">
                  <a:moveTo>
                    <a:pt x="4343" y="1"/>
                  </a:moveTo>
                  <a:lnTo>
                    <a:pt x="0" y="4344"/>
                  </a:lnTo>
                  <a:lnTo>
                    <a:pt x="0" y="4879"/>
                  </a:lnTo>
                  <a:lnTo>
                    <a:pt x="4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Kafka 設計概念</a:t>
            </a:r>
            <a:endParaRPr dirty="0"/>
          </a:p>
        </p:txBody>
      </p:sp>
      <p:sp>
        <p:nvSpPr>
          <p:cNvPr id="522" name="Google Shape;522;p31"/>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最初目的：LinkedIn 解決吞吐量大的即時日誌 ( Event Logs )</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現今主要角色：來處理大型公司可能擁有的所有即時 Big Data Streaming 的統一平臺</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設計概念：</a:t>
            </a:r>
            <a:endParaRPr sz="1800" dirty="0">
              <a:solidFill>
                <a:schemeClr val="dk1"/>
              </a:solidFill>
              <a:latin typeface="Lato"/>
              <a:ea typeface="Lato"/>
              <a:cs typeface="Lato"/>
              <a:sym typeface="Lato"/>
            </a:endParaRPr>
          </a:p>
          <a:p>
            <a:pPr marL="914400" lvl="1"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發佈訂閱模型</a:t>
            </a:r>
            <a:endParaRPr sz="1800" dirty="0">
              <a:solidFill>
                <a:schemeClr val="dk1"/>
              </a:solidFill>
              <a:latin typeface="Lato"/>
              <a:ea typeface="Lato"/>
              <a:cs typeface="Lato"/>
              <a:sym typeface="Lato"/>
            </a:endParaRPr>
          </a:p>
          <a:p>
            <a:pPr marL="914400" lvl="1"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訊息的持久化、消息保留</a:t>
            </a:r>
            <a:endParaRPr sz="1800" dirty="0">
              <a:solidFill>
                <a:schemeClr val="dk1"/>
              </a:solidFill>
              <a:latin typeface="Lato"/>
              <a:ea typeface="Lato"/>
              <a:cs typeface="Lato"/>
              <a:sym typeface="Lato"/>
            </a:endParaRPr>
          </a:p>
          <a:p>
            <a:pPr marL="914400" lvl="1"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高吞吐量 ( 百萬等級 )</a:t>
            </a:r>
            <a:endParaRPr sz="1800" dirty="0">
              <a:solidFill>
                <a:schemeClr val="dk1"/>
              </a:solidFill>
              <a:latin typeface="Lato"/>
              <a:ea typeface="Lato"/>
              <a:cs typeface="Lato"/>
              <a:sym typeface="Lato"/>
            </a:endParaRPr>
          </a:p>
          <a:p>
            <a:pPr marL="914400" lvl="1"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對分散式與高擴展式的支持           容錯率、負載量</a:t>
            </a:r>
            <a:endParaRPr sz="1800" dirty="0">
              <a:solidFill>
                <a:schemeClr val="dk1"/>
              </a:solidFill>
              <a:latin typeface="Lato"/>
              <a:ea typeface="Lato"/>
              <a:cs typeface="Lato"/>
              <a:sym typeface="Lato"/>
            </a:endParaRPr>
          </a:p>
          <a:p>
            <a:pPr marL="457200" lvl="0" indent="0" algn="l" rtl="0">
              <a:lnSpc>
                <a:spcPct val="150000"/>
              </a:lnSpc>
              <a:spcBef>
                <a:spcPts val="0"/>
              </a:spcBef>
              <a:spcAft>
                <a:spcPts val="0"/>
              </a:spcAft>
              <a:buNone/>
            </a:pPr>
            <a:endParaRPr sz="1800" dirty="0">
              <a:solidFill>
                <a:schemeClr val="dk1"/>
              </a:solidFill>
              <a:latin typeface="Lato"/>
              <a:ea typeface="Lato"/>
              <a:cs typeface="Lato"/>
              <a:sym typeface="Lato"/>
            </a:endParaRPr>
          </a:p>
        </p:txBody>
      </p:sp>
      <p:sp>
        <p:nvSpPr>
          <p:cNvPr id="523" name="Google Shape;523;p31"/>
          <p:cNvSpPr/>
          <p:nvPr/>
        </p:nvSpPr>
        <p:spPr>
          <a:xfrm>
            <a:off x="4332850" y="4151150"/>
            <a:ext cx="363300" cy="144000"/>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Kafka應用場景</a:t>
            </a:r>
            <a:endParaRPr dirty="0"/>
          </a:p>
        </p:txBody>
      </p:sp>
      <p:sp>
        <p:nvSpPr>
          <p:cNvPr id="529" name="Google Shape;529;p32"/>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消息對列（Message Queuing）</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Log 收集（Log Aggregation）</a:t>
            </a:r>
            <a:endParaRPr sz="1800" dirty="0">
              <a:highlight>
                <a:srgbClr val="F5F2F0"/>
              </a:highlight>
              <a:latin typeface="Courier New"/>
              <a:ea typeface="Courier New"/>
              <a:cs typeface="Courier New"/>
              <a:sym typeface="Courier New"/>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Data Stream 處理（Stream Processing）</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網頁追蹤（Web Activity Tracking）</a:t>
            </a:r>
            <a:endParaRPr sz="1800" dirty="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dirty="0">
                <a:solidFill>
                  <a:schemeClr val="dk1"/>
                </a:solidFill>
                <a:latin typeface="Lato"/>
                <a:ea typeface="Lato"/>
                <a:cs typeface="Lato"/>
                <a:sym typeface="Lato"/>
              </a:rPr>
              <a:t>系統解耦（Decoupling）</a:t>
            </a:r>
            <a:endParaRPr sz="1800" dirty="0">
              <a:solidFill>
                <a:schemeClr val="dk1"/>
              </a:solidFill>
              <a:latin typeface="Lato"/>
              <a:ea typeface="Lato"/>
              <a:cs typeface="Lato"/>
              <a:sym typeface="Lato"/>
            </a:endParaRPr>
          </a:p>
          <a:p>
            <a:pPr marL="457200" lvl="0" indent="0" algn="l" rtl="0">
              <a:lnSpc>
                <a:spcPct val="150000"/>
              </a:lnSpc>
              <a:spcBef>
                <a:spcPts val="0"/>
              </a:spcBef>
              <a:spcAft>
                <a:spcPts val="0"/>
              </a:spcAft>
              <a:buNone/>
            </a:pPr>
            <a:endParaRPr sz="1800" dirty="0">
              <a:solidFill>
                <a:schemeClr val="dk1"/>
              </a:solidFill>
              <a:latin typeface="Lato"/>
              <a:ea typeface="Lato"/>
              <a:cs typeface="Lato"/>
              <a:sym typeface="Lato"/>
            </a:endParaRPr>
          </a:p>
        </p:txBody>
      </p:sp>
      <p:pic>
        <p:nvPicPr>
          <p:cNvPr id="530" name="Google Shape;530;p32"/>
          <p:cNvPicPr preferRelativeResize="0"/>
          <p:nvPr/>
        </p:nvPicPr>
        <p:blipFill>
          <a:blip r:embed="rId3">
            <a:alphaModFix/>
          </a:blip>
          <a:stretch>
            <a:fillRect/>
          </a:stretch>
        </p:blipFill>
        <p:spPr>
          <a:xfrm>
            <a:off x="1215975" y="3307350"/>
            <a:ext cx="2036550" cy="1148950"/>
          </a:xfrm>
          <a:prstGeom prst="rect">
            <a:avLst/>
          </a:prstGeom>
          <a:noFill/>
          <a:ln>
            <a:noFill/>
          </a:ln>
        </p:spPr>
      </p:pic>
      <p:pic>
        <p:nvPicPr>
          <p:cNvPr id="531" name="Google Shape;531;p32"/>
          <p:cNvPicPr preferRelativeResize="0"/>
          <p:nvPr/>
        </p:nvPicPr>
        <p:blipFill rotWithShape="1">
          <a:blip r:embed="rId4">
            <a:alphaModFix/>
          </a:blip>
          <a:srcRect/>
          <a:stretch/>
        </p:blipFill>
        <p:spPr>
          <a:xfrm>
            <a:off x="5178425" y="1241625"/>
            <a:ext cx="3012000" cy="2120400"/>
          </a:xfrm>
          <a:prstGeom prst="roundRect">
            <a:avLst>
              <a:gd name="adj" fmla="val 16667"/>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Uber infra</a:t>
            </a:r>
            <a:endParaRPr/>
          </a:p>
        </p:txBody>
      </p:sp>
      <p:sp>
        <p:nvSpPr>
          <p:cNvPr id="537" name="Google Shape;537;p33"/>
          <p:cNvSpPr txBox="1"/>
          <p:nvPr/>
        </p:nvSpPr>
        <p:spPr>
          <a:xfrm>
            <a:off x="517650" y="1093775"/>
            <a:ext cx="4054500" cy="3201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800">
                <a:solidFill>
                  <a:schemeClr val="dk1"/>
                </a:solidFill>
                <a:latin typeface="Lato"/>
                <a:ea typeface="Lato"/>
                <a:cs typeface="Lato"/>
                <a:sym typeface="Lato"/>
              </a:rPr>
              <a:t>場合：</a:t>
            </a:r>
            <a:br>
              <a:rPr lang="en" sz="1800">
                <a:solidFill>
                  <a:schemeClr val="dk1"/>
                </a:solidFill>
                <a:latin typeface="Lato"/>
                <a:ea typeface="Lato"/>
                <a:cs typeface="Lato"/>
                <a:sym typeface="Lato"/>
              </a:rPr>
            </a:br>
            <a:r>
              <a:rPr lang="en" sz="1800">
                <a:solidFill>
                  <a:schemeClr val="dk1"/>
                </a:solidFill>
                <a:latin typeface="Lato"/>
                <a:ea typeface="Lato"/>
                <a:cs typeface="Lato"/>
                <a:sym typeface="Lato"/>
              </a:rPr>
              <a:t>	實時乘車匹配和動態定價。</a:t>
            </a:r>
            <a:endParaRPr sz="1800">
              <a:solidFill>
                <a:schemeClr val="dk1"/>
              </a:solidFill>
              <a:latin typeface="Lato"/>
              <a:ea typeface="Lato"/>
              <a:cs typeface="Lato"/>
              <a:sym typeface="Lato"/>
            </a:endParaRPr>
          </a:p>
          <a:p>
            <a:pPr marL="0" lvl="0" indent="0" algn="l" rtl="0">
              <a:lnSpc>
                <a:spcPct val="150000"/>
              </a:lnSpc>
              <a:spcBef>
                <a:spcPts val="0"/>
              </a:spcBef>
              <a:spcAft>
                <a:spcPts val="0"/>
              </a:spcAft>
              <a:buNone/>
            </a:pPr>
            <a:r>
              <a:rPr lang="en" sz="1800">
                <a:solidFill>
                  <a:schemeClr val="dk1"/>
                </a:solidFill>
                <a:latin typeface="Lato"/>
                <a:ea typeface="Lato"/>
                <a:cs typeface="Lato"/>
                <a:sym typeface="Lato"/>
              </a:rPr>
              <a:t>問題：</a:t>
            </a:r>
            <a:endParaRPr sz="1800">
              <a:solidFill>
                <a:schemeClr val="dk1"/>
              </a:solidFill>
              <a:latin typeface="Lato"/>
              <a:ea typeface="Lato"/>
              <a:cs typeface="Lato"/>
              <a:sym typeface="Lato"/>
            </a:endParaRPr>
          </a:p>
          <a:p>
            <a:pPr marL="0" lvl="0" indent="0" algn="l" rtl="0">
              <a:lnSpc>
                <a:spcPct val="150000"/>
              </a:lnSpc>
              <a:spcBef>
                <a:spcPts val="0"/>
              </a:spcBef>
              <a:spcAft>
                <a:spcPts val="0"/>
              </a:spcAft>
              <a:buNone/>
            </a:pPr>
            <a:r>
              <a:rPr lang="en" sz="1800">
                <a:solidFill>
                  <a:schemeClr val="dk1"/>
                </a:solidFill>
                <a:latin typeface="Lato"/>
                <a:ea typeface="Lato"/>
                <a:cs typeface="Lato"/>
                <a:sym typeface="Lato"/>
              </a:rPr>
              <a:t>	Uber 處理來自數百萬用戶和司機的實時位置更新、搭車請求和狀態變化等。並且需要計算動態價格。</a:t>
            </a:r>
            <a:endParaRPr sz="1800">
              <a:solidFill>
                <a:schemeClr val="dk1"/>
              </a:solidFill>
              <a:latin typeface="Lato"/>
              <a:ea typeface="Lato"/>
              <a:cs typeface="Lato"/>
              <a:sym typeface="Lato"/>
            </a:endParaRPr>
          </a:p>
        </p:txBody>
      </p:sp>
      <p:pic>
        <p:nvPicPr>
          <p:cNvPr id="538" name="Google Shape;538;p33"/>
          <p:cNvPicPr preferRelativeResize="0"/>
          <p:nvPr/>
        </p:nvPicPr>
        <p:blipFill>
          <a:blip r:embed="rId3">
            <a:alphaModFix/>
          </a:blip>
          <a:stretch>
            <a:fillRect/>
          </a:stretch>
        </p:blipFill>
        <p:spPr>
          <a:xfrm>
            <a:off x="4667250" y="1028700"/>
            <a:ext cx="4114799" cy="30860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Uber infra</a:t>
            </a:r>
            <a:endParaRPr/>
          </a:p>
        </p:txBody>
      </p:sp>
      <p:pic>
        <p:nvPicPr>
          <p:cNvPr id="544" name="Google Shape;544;p34"/>
          <p:cNvPicPr preferRelativeResize="0"/>
          <p:nvPr/>
        </p:nvPicPr>
        <p:blipFill>
          <a:blip r:embed="rId3">
            <a:alphaModFix/>
          </a:blip>
          <a:stretch>
            <a:fillRect/>
          </a:stretch>
        </p:blipFill>
        <p:spPr>
          <a:xfrm>
            <a:off x="3478729" y="767327"/>
            <a:ext cx="5360321" cy="3201301"/>
          </a:xfrm>
          <a:prstGeom prst="rect">
            <a:avLst/>
          </a:prstGeom>
          <a:noFill/>
          <a:ln>
            <a:noFill/>
          </a:ln>
        </p:spPr>
      </p:pic>
      <p:sp>
        <p:nvSpPr>
          <p:cNvPr id="545" name="Google Shape;545;p34"/>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實時數據處理</a:t>
            </a:r>
            <a:endParaRPr sz="180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分散式系統的解耦</a:t>
            </a:r>
            <a:endParaRPr sz="1800">
              <a:highlight>
                <a:srgbClr val="F5F2F0"/>
              </a:highlight>
              <a:latin typeface="Courier New"/>
              <a:ea typeface="Courier New"/>
              <a:cs typeface="Courier New"/>
              <a:sym typeface="Courier New"/>
            </a:endParaRPr>
          </a:p>
          <a:p>
            <a:pPr marL="457200" lvl="0" indent="-342900" algn="l" rtl="0">
              <a:lnSpc>
                <a:spcPct val="150000"/>
              </a:lnSpc>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可靠性和容錯性</a:t>
            </a:r>
            <a:endParaRPr sz="180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支持實時分析和監控</a:t>
            </a:r>
            <a:endParaRPr sz="1800">
              <a:solidFill>
                <a:schemeClr val="dk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Apache Kafka in the Netflix Studio</a:t>
            </a:r>
            <a:endParaRPr/>
          </a:p>
        </p:txBody>
      </p:sp>
      <p:sp>
        <p:nvSpPr>
          <p:cNvPr id="551" name="Google Shape;551;p35"/>
          <p:cNvSpPr txBox="1"/>
          <p:nvPr/>
        </p:nvSpPr>
        <p:spPr>
          <a:xfrm>
            <a:off x="517650" y="1093775"/>
            <a:ext cx="4054500" cy="3201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800">
                <a:solidFill>
                  <a:schemeClr val="dk1"/>
                </a:solidFill>
                <a:latin typeface="Lato"/>
                <a:ea typeface="Lato"/>
                <a:cs typeface="Lato"/>
                <a:sym typeface="Lato"/>
              </a:rPr>
              <a:t>場合：</a:t>
            </a:r>
            <a:br>
              <a:rPr lang="en" sz="1800">
                <a:solidFill>
                  <a:schemeClr val="dk1"/>
                </a:solidFill>
                <a:latin typeface="Lato"/>
                <a:ea typeface="Lato"/>
                <a:cs typeface="Lato"/>
                <a:sym typeface="Lato"/>
              </a:rPr>
            </a:br>
            <a:r>
              <a:rPr lang="en" sz="1800">
                <a:solidFill>
                  <a:schemeClr val="dk1"/>
                </a:solidFill>
                <a:latin typeface="Lato"/>
                <a:ea typeface="Lato"/>
                <a:cs typeface="Lato"/>
                <a:sym typeface="Lato"/>
              </a:rPr>
              <a:t>	個性化推薦和實時內容監控。</a:t>
            </a:r>
            <a:endParaRPr sz="1800">
              <a:solidFill>
                <a:schemeClr val="dk1"/>
              </a:solidFill>
              <a:latin typeface="Lato"/>
              <a:ea typeface="Lato"/>
              <a:cs typeface="Lato"/>
              <a:sym typeface="Lato"/>
            </a:endParaRPr>
          </a:p>
          <a:p>
            <a:pPr marL="0" lvl="0" indent="0" algn="l" rtl="0">
              <a:lnSpc>
                <a:spcPct val="150000"/>
              </a:lnSpc>
              <a:spcBef>
                <a:spcPts val="0"/>
              </a:spcBef>
              <a:spcAft>
                <a:spcPts val="0"/>
              </a:spcAft>
              <a:buNone/>
            </a:pPr>
            <a:r>
              <a:rPr lang="en" sz="1800">
                <a:solidFill>
                  <a:schemeClr val="dk1"/>
                </a:solidFill>
                <a:latin typeface="Lato"/>
                <a:ea typeface="Lato"/>
                <a:cs typeface="Lato"/>
                <a:sym typeface="Lato"/>
              </a:rPr>
              <a:t>問題：</a:t>
            </a:r>
            <a:endParaRPr sz="1800">
              <a:solidFill>
                <a:schemeClr val="dk1"/>
              </a:solidFill>
              <a:latin typeface="Lato"/>
              <a:ea typeface="Lato"/>
              <a:cs typeface="Lato"/>
              <a:sym typeface="Lato"/>
            </a:endParaRPr>
          </a:p>
          <a:p>
            <a:pPr marL="0" lvl="0" indent="0" algn="l" rtl="0">
              <a:lnSpc>
                <a:spcPct val="150000"/>
              </a:lnSpc>
              <a:spcBef>
                <a:spcPts val="0"/>
              </a:spcBef>
              <a:spcAft>
                <a:spcPts val="0"/>
              </a:spcAft>
              <a:buNone/>
            </a:pPr>
            <a:r>
              <a:rPr lang="en" sz="1800">
                <a:solidFill>
                  <a:schemeClr val="dk1"/>
                </a:solidFill>
                <a:latin typeface="Lato"/>
                <a:ea typeface="Lato"/>
                <a:cs typeface="Lato"/>
                <a:sym typeface="Lato"/>
              </a:rPr>
              <a:t>	處理用戶的觀看歷史、偏好設定、瀏覽行為等，以即時更新推算法並優化用戶體驗。並監控數百萬用戶的内容，確保高品質的服務。</a:t>
            </a:r>
            <a:endParaRPr sz="1800">
              <a:solidFill>
                <a:schemeClr val="dk1"/>
              </a:solidFill>
              <a:latin typeface="Lato"/>
              <a:ea typeface="Lato"/>
              <a:cs typeface="Lato"/>
              <a:sym typeface="Lato"/>
            </a:endParaRPr>
          </a:p>
        </p:txBody>
      </p:sp>
      <p:pic>
        <p:nvPicPr>
          <p:cNvPr id="552" name="Google Shape;552;p35"/>
          <p:cNvPicPr preferRelativeResize="0"/>
          <p:nvPr/>
        </p:nvPicPr>
        <p:blipFill>
          <a:blip r:embed="rId3">
            <a:alphaModFix/>
          </a:blip>
          <a:stretch>
            <a:fillRect/>
          </a:stretch>
        </p:blipFill>
        <p:spPr>
          <a:xfrm>
            <a:off x="4724550" y="1265375"/>
            <a:ext cx="4267051" cy="240021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Apache Kafka in the Netflix Studio</a:t>
            </a:r>
            <a:endParaRPr/>
          </a:p>
          <a:p>
            <a:pPr marL="0" lvl="0" indent="0" algn="l" rtl="0">
              <a:spcBef>
                <a:spcPts val="0"/>
              </a:spcBef>
              <a:spcAft>
                <a:spcPts val="0"/>
              </a:spcAft>
              <a:buNone/>
            </a:pPr>
            <a:endParaRPr/>
          </a:p>
        </p:txBody>
      </p:sp>
      <p:sp>
        <p:nvSpPr>
          <p:cNvPr id="558" name="Google Shape;558;p36"/>
          <p:cNvSpPr txBox="1"/>
          <p:nvPr/>
        </p:nvSpPr>
        <p:spPr>
          <a:xfrm>
            <a:off x="517650" y="1093775"/>
            <a:ext cx="8019600" cy="32013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個性化推薦</a:t>
            </a:r>
            <a:endParaRPr sz="180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實時內容監控</a:t>
            </a:r>
            <a:endParaRPr sz="1800">
              <a:highlight>
                <a:srgbClr val="F5F2F0"/>
              </a:highlight>
              <a:latin typeface="Courier New"/>
              <a:ea typeface="Courier New"/>
              <a:cs typeface="Courier New"/>
              <a:sym typeface="Courier New"/>
            </a:endParaRPr>
          </a:p>
          <a:p>
            <a:pPr marL="457200" lvl="0" indent="-342900" algn="l" rtl="0">
              <a:lnSpc>
                <a:spcPct val="150000"/>
              </a:lnSpc>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log處理與分析</a:t>
            </a:r>
            <a:endParaRPr sz="1800">
              <a:solidFill>
                <a:schemeClr val="dk1"/>
              </a:solidFill>
              <a:latin typeface="Lato"/>
              <a:ea typeface="Lato"/>
              <a:cs typeface="Lato"/>
              <a:sym typeface="Lato"/>
            </a:endParaRPr>
          </a:p>
          <a:p>
            <a:pPr marL="457200" lvl="0" indent="-342900" algn="l" rtl="0">
              <a:lnSpc>
                <a:spcPct val="150000"/>
              </a:lnSpc>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高並發以及擴展性</a:t>
            </a:r>
            <a:endParaRPr sz="1800">
              <a:solidFill>
                <a:schemeClr val="dk1"/>
              </a:solidFill>
              <a:latin typeface="Lato"/>
              <a:ea typeface="Lato"/>
              <a:cs typeface="Lato"/>
              <a:sym typeface="Lato"/>
            </a:endParaRPr>
          </a:p>
        </p:txBody>
      </p:sp>
      <p:pic>
        <p:nvPicPr>
          <p:cNvPr id="559" name="Google Shape;559;p36"/>
          <p:cNvPicPr preferRelativeResize="0"/>
          <p:nvPr/>
        </p:nvPicPr>
        <p:blipFill>
          <a:blip r:embed="rId3">
            <a:alphaModFix/>
          </a:blip>
          <a:stretch>
            <a:fillRect/>
          </a:stretch>
        </p:blipFill>
        <p:spPr>
          <a:xfrm>
            <a:off x="4849954" y="1093775"/>
            <a:ext cx="3922850" cy="2781301"/>
          </a:xfrm>
          <a:prstGeom prst="rect">
            <a:avLst/>
          </a:prstGeom>
          <a:noFill/>
          <a:ln>
            <a:noFill/>
          </a:ln>
        </p:spPr>
      </p:pic>
    </p:spTree>
  </p:cSld>
  <p:clrMapOvr>
    <a:masterClrMapping/>
  </p:clrMapOvr>
</p:sld>
</file>

<file path=ppt/theme/theme1.xml><?xml version="1.0" encoding="utf-8"?>
<a:theme xmlns:a="http://schemas.openxmlformats.org/drawingml/2006/main" name="Information System Pitch Deck by Slidesgo">
  <a:themeElements>
    <a:clrScheme name="Simple Light">
      <a:dk1>
        <a:srgbClr val="2D3142"/>
      </a:dk1>
      <a:lt1>
        <a:srgbClr val="D7D7D7"/>
      </a:lt1>
      <a:dk2>
        <a:srgbClr val="FFFFFF"/>
      </a:dk2>
      <a:lt2>
        <a:srgbClr val="9DF6F6"/>
      </a:lt2>
      <a:accent1>
        <a:srgbClr val="FFFFFF"/>
      </a:accent1>
      <a:accent2>
        <a:srgbClr val="FFFFFF"/>
      </a:accent2>
      <a:accent3>
        <a:srgbClr val="FFFFFF"/>
      </a:accent3>
      <a:accent4>
        <a:srgbClr val="FFFFFF"/>
      </a:accent4>
      <a:accent5>
        <a:srgbClr val="FFFFFF"/>
      </a:accent5>
      <a:accent6>
        <a:srgbClr val="FFFFFF"/>
      </a:accent6>
      <a:hlink>
        <a:srgbClr val="2D31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1924</Words>
  <Application>Microsoft Office PowerPoint</Application>
  <PresentationFormat>如螢幕大小 (16:9)</PresentationFormat>
  <Paragraphs>325</Paragraphs>
  <Slides>36</Slides>
  <Notes>36</Notes>
  <HiddenSlides>0</HiddenSlides>
  <MMClips>0</MMClips>
  <ScaleCrop>false</ScaleCrop>
  <HeadingPairs>
    <vt:vector size="6" baseType="variant">
      <vt:variant>
        <vt:lpstr>使用字型</vt:lpstr>
      </vt:variant>
      <vt:variant>
        <vt:i4>8</vt:i4>
      </vt:variant>
      <vt:variant>
        <vt:lpstr>佈景主題</vt:lpstr>
      </vt:variant>
      <vt:variant>
        <vt:i4>1</vt:i4>
      </vt:variant>
      <vt:variant>
        <vt:lpstr>投影片標題</vt:lpstr>
      </vt:variant>
      <vt:variant>
        <vt:i4>36</vt:i4>
      </vt:variant>
    </vt:vector>
  </HeadingPairs>
  <TitlesOfParts>
    <vt:vector size="45" baseType="lpstr">
      <vt:lpstr>Verdana</vt:lpstr>
      <vt:lpstr>Arial</vt:lpstr>
      <vt:lpstr>Aldrich</vt:lpstr>
      <vt:lpstr>Raleway</vt:lpstr>
      <vt:lpstr>Lato</vt:lpstr>
      <vt:lpstr>Courier New</vt:lpstr>
      <vt:lpstr>Open Sans</vt:lpstr>
      <vt:lpstr>Roboto</vt:lpstr>
      <vt:lpstr>Information System Pitch Deck by Slidesgo</vt:lpstr>
      <vt:lpstr>Apache Kafka</vt:lpstr>
      <vt:lpstr>目錄</vt:lpstr>
      <vt:lpstr>問題目的與背景</vt:lpstr>
      <vt:lpstr>Kafka 設計概念</vt:lpstr>
      <vt:lpstr>Kafka應用場景</vt:lpstr>
      <vt:lpstr>Uber infra</vt:lpstr>
      <vt:lpstr>Uber infra</vt:lpstr>
      <vt:lpstr>Apache Kafka in the Netflix Studio</vt:lpstr>
      <vt:lpstr>Apache Kafka in the Netflix Studio </vt:lpstr>
      <vt:lpstr>Kafka的重要性</vt:lpstr>
      <vt:lpstr>架構解析</vt:lpstr>
      <vt:lpstr>Kafka  Architecture</vt:lpstr>
      <vt:lpstr>static analysis - Component Diagram</vt:lpstr>
      <vt:lpstr>static analysis - Component Diagram</vt:lpstr>
      <vt:lpstr>Kafka  Sequence diagram</vt:lpstr>
      <vt:lpstr>Use Case - Uber </vt:lpstr>
      <vt:lpstr>Use Case - Uber Sequence diagram</vt:lpstr>
      <vt:lpstr>Goal </vt:lpstr>
      <vt:lpstr>Goal </vt:lpstr>
      <vt:lpstr>技術實作與心得</vt:lpstr>
      <vt:lpstr>步驟 1: 下載 Kafka</vt:lpstr>
      <vt:lpstr>步驟 2: 啟動 Kafka 執行環境</vt:lpstr>
      <vt:lpstr>步驟 3: 建立 Topic 來儲存 Event</vt:lpstr>
      <vt:lpstr>步驟 4: 寫入 Event 到 Topic 中</vt:lpstr>
      <vt:lpstr>步驟 5: 讀取 Event</vt:lpstr>
      <vt:lpstr>DEMO</vt:lpstr>
      <vt:lpstr>使用心得</vt:lpstr>
      <vt:lpstr>參考資料</vt:lpstr>
      <vt:lpstr>評論</vt:lpstr>
      <vt:lpstr>相近技術比較：Kafka vs RabbitMQ</vt:lpstr>
      <vt:lpstr>比較下 Kafka 的優勢</vt:lpstr>
      <vt:lpstr>可改善方向</vt:lpstr>
      <vt:lpstr>結語</vt:lpstr>
      <vt:lpstr>Kafka的優勢、問題與貢獻 </vt:lpstr>
      <vt:lpstr>小組分工 </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張詠軒Elliot</dc:creator>
  <cp:lastModifiedBy>詠軒Elliot 張</cp:lastModifiedBy>
  <cp:revision>1</cp:revision>
  <dcterms:modified xsi:type="dcterms:W3CDTF">2024-07-01T02:23:18Z</dcterms:modified>
</cp:coreProperties>
</file>